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25" r:id="rId5"/>
    <p:sldId id="326" r:id="rId6"/>
    <p:sldId id="343" r:id="rId7"/>
    <p:sldId id="340" r:id="rId8"/>
    <p:sldId id="341" r:id="rId9"/>
    <p:sldId id="342" r:id="rId10"/>
    <p:sldId id="357" r:id="rId11"/>
    <p:sldId id="328" r:id="rId12"/>
    <p:sldId id="350" r:id="rId13"/>
    <p:sldId id="344" r:id="rId14"/>
    <p:sldId id="334" r:id="rId15"/>
    <p:sldId id="360" r:id="rId16"/>
    <p:sldId id="358" r:id="rId17"/>
    <p:sldId id="348" r:id="rId18"/>
    <p:sldId id="346" r:id="rId19"/>
    <p:sldId id="356" r:id="rId20"/>
    <p:sldId id="363" r:id="rId21"/>
    <p:sldId id="336" r:id="rId22"/>
    <p:sldId id="361" r:id="rId23"/>
    <p:sldId id="362" r:id="rId24"/>
    <p:sldId id="354" r:id="rId25"/>
    <p:sldId id="33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4" name="Nikhil Chhadikar" initials="NC" lastIdx="2" clrIdx="3">
    <p:extLst>
      <p:ext uri="{19B8F6BF-5375-455C-9EA6-DF929625EA0E}">
        <p15:presenceInfo xmlns:p15="http://schemas.microsoft.com/office/powerpoint/2012/main" userId="S::g7vfx@unb.ca::9673139e-621f-462f-b1f2-5ed836a557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26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7109"/>
    <a:srgbClr val="1FE144"/>
    <a:srgbClr val="ACDCF1"/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3" autoAdjust="0"/>
    <p:restoredTop sz="81709" autoAdjust="0"/>
  </p:normalViewPr>
  <p:slideViewPr>
    <p:cSldViewPr snapToGrid="0">
      <p:cViewPr varScale="1">
        <p:scale>
          <a:sx n="87" d="100"/>
          <a:sy n="87" d="100"/>
        </p:scale>
        <p:origin x="1200" y="184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95775248792005"/>
          <c:y val="8.8731140377220213E-2"/>
          <c:w val="0.84226918764706371"/>
          <c:h val="0.719659009928250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Sequential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64</c:v>
                </c:pt>
                <c:pt idx="1">
                  <c:v>256</c:v>
                </c:pt>
                <c:pt idx="2">
                  <c:v>1024</c:v>
                </c:pt>
                <c:pt idx="3">
                  <c:v>4096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23</c:v>
                </c:pt>
                <c:pt idx="1">
                  <c:v>26</c:v>
                </c:pt>
                <c:pt idx="2">
                  <c:v>29</c:v>
                </c:pt>
                <c:pt idx="3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BF-463C-A8BC-0122A277454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Random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64</c:v>
                </c:pt>
                <c:pt idx="1">
                  <c:v>256</c:v>
                </c:pt>
                <c:pt idx="2">
                  <c:v>1024</c:v>
                </c:pt>
                <c:pt idx="3">
                  <c:v>4096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7</c:v>
                </c:pt>
                <c:pt idx="2">
                  <c:v>12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BF-463C-A8BC-0122A27745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42866480"/>
        <c:axId val="642872384"/>
      </c:barChart>
      <c:catAx>
        <c:axId val="642866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CA" sz="1330" b="0" i="0" u="none" strike="noStrike" kern="1200" baseline="0" dirty="0">
                    <a:solidFill>
                      <a:srgbClr val="BCE5DD">
                        <a:lumMod val="25000"/>
                      </a:srgbClr>
                    </a:solidFill>
                    <a:latin typeface="Söhne"/>
                    <a:ea typeface="+mn-ea"/>
                    <a:cs typeface="+mn-cs"/>
                  </a:defRPr>
                </a:pPr>
                <a:r>
                  <a:rPr lang="en-CA" sz="1330" b="0" i="0" u="none" strike="noStrike" kern="1200" baseline="0" dirty="0">
                    <a:solidFill>
                      <a:srgbClr val="BCE5DD">
                        <a:lumMod val="25000"/>
                      </a:srgbClr>
                    </a:solidFill>
                    <a:latin typeface="Söhne"/>
                    <a:ea typeface="+mn-ea"/>
                    <a:cs typeface="+mn-cs"/>
                  </a:rPr>
                  <a:t>Block Size (Bytes)</a:t>
                </a:r>
              </a:p>
            </c:rich>
          </c:tx>
          <c:layout>
            <c:manualLayout>
              <c:xMode val="edge"/>
              <c:yMode val="edge"/>
              <c:x val="0.39030735801549499"/>
              <c:y val="0.88498942352001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CA" sz="1330" b="0" i="0" u="none" strike="noStrike" kern="1200" baseline="0" dirty="0">
                  <a:solidFill>
                    <a:srgbClr val="BCE5DD">
                      <a:lumMod val="25000"/>
                    </a:srgbClr>
                  </a:solidFill>
                  <a:latin typeface="Söhne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4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872384"/>
        <c:crosses val="autoZero"/>
        <c:auto val="1"/>
        <c:lblAlgn val="ctr"/>
        <c:lblOffset val="100"/>
        <c:noMultiLvlLbl val="0"/>
      </c:catAx>
      <c:valAx>
        <c:axId val="642872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accent4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>
                    <a:latin typeface="Söhne"/>
                  </a:rPr>
                  <a:t>Throughput (GB/s)</a:t>
                </a:r>
              </a:p>
            </c:rich>
          </c:tx>
          <c:layout>
            <c:manualLayout>
              <c:xMode val="edge"/>
              <c:yMode val="edge"/>
              <c:x val="3.175516378409609E-2"/>
              <c:y val="0.2769672479903174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accent4">
                      <a:lumMod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4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866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4174767655474505"/>
          <c:y val="1.9396269992726936E-2"/>
          <c:w val="0.25704566599324852"/>
          <c:h val="6.77757796337020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4">
                  <a:lumMod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8575" cmpd="sng">
      <a:solidFill>
        <a:schemeClr val="tx2">
          <a:lumMod val="60000"/>
          <a:lumOff val="40000"/>
        </a:schemeClr>
      </a:solidFill>
    </a:ln>
    <a:effectLst/>
  </c:spPr>
  <c:txPr>
    <a:bodyPr/>
    <a:lstStyle/>
    <a:p>
      <a:pPr>
        <a:defRPr>
          <a:solidFill>
            <a:schemeClr val="accent4">
              <a:lumMod val="25000"/>
            </a:schemeClr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2/9/23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2/9/23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8702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3136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114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56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41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893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14079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141740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9657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841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698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92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60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395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746997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226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5971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107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48043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15410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9637776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98448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6200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395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34272" y="2441448"/>
            <a:ext cx="1828800" cy="18288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5596128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transition spd="slow">
    <p:push dir="u"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3.png"/><Relationship Id="rId2" Type="http://schemas.microsoft.com/office/2007/relationships/media" Target="../media/media10.m4a"/><Relationship Id="rId1" Type="http://schemas.openxmlformats.org/officeDocument/2006/relationships/tags" Target="../tags/tag7.xml"/><Relationship Id="rId6" Type="http://schemas.openxmlformats.org/officeDocument/2006/relationships/chart" Target="../charts/chart1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1.m4a"/><Relationship Id="rId7" Type="http://schemas.openxmlformats.org/officeDocument/2006/relationships/image" Target="../media/image15.gif"/><Relationship Id="rId2" Type="http://schemas.microsoft.com/office/2007/relationships/media" Target="../media/media11.m4a"/><Relationship Id="rId1" Type="http://schemas.openxmlformats.org/officeDocument/2006/relationships/tags" Target="../tags/tag8.xml"/><Relationship Id="rId6" Type="http://schemas.openxmlformats.org/officeDocument/2006/relationships/image" Target="../media/image14.jpe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2.m4a"/><Relationship Id="rId7" Type="http://schemas.openxmlformats.org/officeDocument/2006/relationships/image" Target="../media/image15.gif"/><Relationship Id="rId2" Type="http://schemas.microsoft.com/office/2007/relationships/media" Target="../media/media12.m4a"/><Relationship Id="rId1" Type="http://schemas.openxmlformats.org/officeDocument/2006/relationships/tags" Target="../tags/tag9.xml"/><Relationship Id="rId6" Type="http://schemas.openxmlformats.org/officeDocument/2006/relationships/image" Target="../media/image14.jpe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3.m4a"/><Relationship Id="rId7" Type="http://schemas.openxmlformats.org/officeDocument/2006/relationships/image" Target="../media/image17.png"/><Relationship Id="rId2" Type="http://schemas.microsoft.com/office/2007/relationships/media" Target="../media/media13.m4a"/><Relationship Id="rId1" Type="http://schemas.openxmlformats.org/officeDocument/2006/relationships/tags" Target="../tags/tag10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6.m4a"/><Relationship Id="rId7" Type="http://schemas.openxmlformats.org/officeDocument/2006/relationships/image" Target="../media/image20.png"/><Relationship Id="rId2" Type="http://schemas.microsoft.com/office/2007/relationships/media" Target="../media/media16.m4a"/><Relationship Id="rId1" Type="http://schemas.openxmlformats.org/officeDocument/2006/relationships/tags" Target="../tags/tag12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7.m4a"/><Relationship Id="rId7" Type="http://schemas.openxmlformats.org/officeDocument/2006/relationships/image" Target="../media/image20.png"/><Relationship Id="rId2" Type="http://schemas.microsoft.com/office/2007/relationships/media" Target="../media/media17.m4a"/><Relationship Id="rId1" Type="http://schemas.openxmlformats.org/officeDocument/2006/relationships/tags" Target="../tags/tag13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3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.png"/><Relationship Id="rId5" Type="http://schemas.openxmlformats.org/officeDocument/2006/relationships/hyperlink" Target="https://www.geeksforgeeks.org/" TargetMode="External"/><Relationship Id="rId4" Type="http://schemas.openxmlformats.org/officeDocument/2006/relationships/hyperlink" Target="https://multics69.github.io/pages/pubs/pactree-kim-sosp21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3.m4a"/><Relationship Id="rId7" Type="http://schemas.openxmlformats.org/officeDocument/2006/relationships/image" Target="../media/image6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3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3.png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10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9.m4a"/><Relationship Id="rId7" Type="http://schemas.openxmlformats.org/officeDocument/2006/relationships/image" Target="../media/image13.png"/><Relationship Id="rId2" Type="http://schemas.microsoft.com/office/2007/relationships/media" Target="../media/media9.m4a"/><Relationship Id="rId1" Type="http://schemas.openxmlformats.org/officeDocument/2006/relationships/tags" Target="../tags/tag6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5E10E9-9AB7-0642-D4C4-DDFDAB7B5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984" y="1379912"/>
            <a:ext cx="8260031" cy="1414351"/>
          </a:xfrm>
        </p:spPr>
        <p:txBody>
          <a:bodyPr/>
          <a:lstStyle/>
          <a:p>
            <a:r>
              <a:rPr lang="en-CA" sz="3200" cap="none" dirty="0"/>
              <a:t>PACTree: </a:t>
            </a:r>
            <a:r>
              <a:rPr lang="en-CA" sz="3200" dirty="0"/>
              <a:t>A High Performance Persistent Range Index Using PAC Guidelines</a:t>
            </a:r>
            <a:endParaRPr lang="en-US" sz="3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C6AF52-4D51-8F41-0552-A96134DE3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204" y="4264720"/>
            <a:ext cx="819192" cy="3746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BE0E4E-7D59-67EC-B7C0-935833D34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153" y="5419714"/>
            <a:ext cx="857294" cy="400071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95A86E8D-CC29-3DA7-E3C5-E5D2F0FAF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599" y="4821348"/>
            <a:ext cx="9144000" cy="1562765"/>
          </a:xfrm>
        </p:spPr>
        <p:txBody>
          <a:bodyPr/>
          <a:lstStyle/>
          <a:p>
            <a:r>
              <a:rPr lang="en-CA" sz="2000" dirty="0" err="1"/>
              <a:t>Wook-Hee</a:t>
            </a:r>
            <a:r>
              <a:rPr lang="en-CA" sz="2000" dirty="0"/>
              <a:t> Kim R. Madhava Krishnan </a:t>
            </a:r>
            <a:r>
              <a:rPr lang="en-CA" sz="2000" dirty="0" err="1"/>
              <a:t>Xinwei</a:t>
            </a:r>
            <a:r>
              <a:rPr lang="en-CA" sz="2000" dirty="0"/>
              <a:t> Fu </a:t>
            </a:r>
            <a:r>
              <a:rPr lang="en-CA" sz="2000" dirty="0" err="1"/>
              <a:t>Sanidhya</a:t>
            </a:r>
            <a:r>
              <a:rPr lang="en-CA" sz="2000" dirty="0"/>
              <a:t> Kashyap† </a:t>
            </a:r>
            <a:r>
              <a:rPr lang="en-CA" sz="2000" dirty="0" err="1"/>
              <a:t>Changwoo</a:t>
            </a:r>
            <a:r>
              <a:rPr lang="en-CA" sz="2000" dirty="0"/>
              <a:t> Min Virginia Tech †EPFL</a:t>
            </a:r>
          </a:p>
          <a:p>
            <a:endParaRPr lang="en-CA" sz="2000" dirty="0"/>
          </a:p>
          <a:p>
            <a:r>
              <a:rPr lang="en-CA" sz="1600" dirty="0">
                <a:latin typeface="Posterama" panose="020B0504020200020000" pitchFamily="34" charset="0"/>
                <a:cs typeface="Posterama" panose="020B0504020200020000" pitchFamily="34" charset="0"/>
              </a:rPr>
              <a:t>Presenters: Nikhil Chhadikar, Priyanka Bhamare</a:t>
            </a:r>
          </a:p>
          <a:p>
            <a:endParaRPr lang="en-CA" sz="2000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9F09BEC8-DA53-A0FC-E881-E80D3A4CF7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3250"/>
    </mc:Choice>
    <mc:Fallback xmlns="">
      <p:transition advClick="0" advTm="13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BF2D2-EBE6-2681-7666-8EA76DC03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654048"/>
            <a:ext cx="7160849" cy="317239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latin typeface="Söhne"/>
              </a:rPr>
              <a:t>Scan operation should maximize sequential read to NVM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349EA-715F-F2A4-3EB9-725010F3A4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56F4C-C68B-F5BF-C976-59EA01EFFA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200" cap="none" spc="300" dirty="0">
                <a:latin typeface="+mj-lt"/>
                <a:ea typeface="+mj-ea"/>
                <a:cs typeface="Posterama" panose="020B0504020200020000" pitchFamily="34" charset="0"/>
              </a:rPr>
              <a:t>PAC GUIDELINES</a:t>
            </a:r>
            <a:endParaRPr lang="en-US" cap="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2B20A8-C16A-4073-BCAA-BAE5DAEE5B77}"/>
              </a:ext>
            </a:extLst>
          </p:cNvPr>
          <p:cNvSpPr txBox="1"/>
          <p:nvPr/>
        </p:nvSpPr>
        <p:spPr>
          <a:xfrm>
            <a:off x="1219200" y="1427701"/>
            <a:ext cx="3274219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The scan operation should be designed to access the NVM data in a contiguous manner to maximize sequential read performance in a non-volatile memory (NVM) system, allowing for a continuous and uninterrupted flow of data to be read into the system.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F399E6D-9C83-A141-D96F-FA751EF59D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8690466"/>
              </p:ext>
            </p:extLst>
          </p:nvPr>
        </p:nvGraphicFramePr>
        <p:xfrm>
          <a:off x="5104471" y="1546224"/>
          <a:ext cx="6551155" cy="3962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8AF30C5A-72E5-A686-C3E8-367354A8AAC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2720635"/>
      </p:ext>
    </p:extLst>
  </p:cSld>
  <p:clrMapOvr>
    <a:masterClrMapping/>
  </p:clrMapOvr>
  <p:transition spd="slow" advClick="0" advTm="10416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6" grpId="0"/>
      <p:bldGraphic spid="9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A45141-45F1-0A77-FE4E-CBCA53A2B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500" y="560960"/>
            <a:ext cx="10021824" cy="1252728"/>
          </a:xfrm>
        </p:spPr>
        <p:txBody>
          <a:bodyPr/>
          <a:lstStyle/>
          <a:p>
            <a:r>
              <a:rPr lang="en-US" sz="4800" cap="none" dirty="0"/>
              <a:t>PAC </a:t>
            </a:r>
            <a:r>
              <a:rPr lang="en-US" cap="none" dirty="0"/>
              <a:t>Tree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8A8D9-0655-E1FF-7DED-F2EC492D6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PACTREE</a:t>
            </a:r>
          </a:p>
        </p:txBody>
      </p:sp>
      <p:pic>
        <p:nvPicPr>
          <p:cNvPr id="16" name="Content Placeholder 25" descr="Microscopic view of a suspended bubble-like material with water in it">
            <a:extLst>
              <a:ext uri="{FF2B5EF4-FFF2-40B4-BE49-F238E27FC236}">
                <a16:creationId xmlns:a16="http://schemas.microsoft.com/office/drawing/2014/main" id="{B083ED63-584D-2579-2721-B716F3BC8F6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6">
            <a:alphaModFix amt="70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75250"/>
            <a:ext cx="12188825" cy="1682750"/>
          </a:xfrm>
          <a:custGeom>
            <a:avLst/>
            <a:gdLst>
              <a:gd name="connsiteX0" fmla="*/ 0 w 12192000"/>
              <a:gd name="connsiteY0" fmla="*/ 0 h 1588010"/>
              <a:gd name="connsiteX1" fmla="*/ 12192000 w 12192000"/>
              <a:gd name="connsiteY1" fmla="*/ 0 h 1588010"/>
              <a:gd name="connsiteX2" fmla="*/ 12192000 w 12192000"/>
              <a:gd name="connsiteY2" fmla="*/ 1588010 h 1588010"/>
              <a:gd name="connsiteX3" fmla="*/ 0 w 12192000"/>
              <a:gd name="connsiteY3" fmla="*/ 1588010 h 158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88010">
                <a:moveTo>
                  <a:pt x="0" y="0"/>
                </a:moveTo>
                <a:lnTo>
                  <a:pt x="12192000" y="0"/>
                </a:lnTo>
                <a:lnTo>
                  <a:pt x="12192000" y="1588010"/>
                </a:lnTo>
                <a:lnTo>
                  <a:pt x="0" y="1588010"/>
                </a:lnTo>
                <a:close/>
              </a:path>
            </a:pathLst>
          </a:custGeom>
          <a:solidFill>
            <a:schemeClr val="accent2"/>
          </a:solidFill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88A0F8-E720-D31B-750D-634FA849B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5172458"/>
            <a:ext cx="0" cy="6187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EE887-A172-F01E-98D1-8781769C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6CE65A-15F5-34D2-84D4-E2813237E785}"/>
              </a:ext>
            </a:extLst>
          </p:cNvPr>
          <p:cNvSpPr/>
          <p:nvPr/>
        </p:nvSpPr>
        <p:spPr>
          <a:xfrm>
            <a:off x="1083500" y="3284493"/>
            <a:ext cx="9880394" cy="331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146" name="Picture 2" descr="What are binary trees and how can I practice implementing them in Python? -  Quora">
            <a:extLst>
              <a:ext uri="{FF2B5EF4-FFF2-40B4-BE49-F238E27FC236}">
                <a16:creationId xmlns:a16="http://schemas.microsoft.com/office/drawing/2014/main" id="{4F918FC5-4E00-7ABF-2877-85C235C59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2706"/>
          <a:stretch/>
        </p:blipFill>
        <p:spPr bwMode="auto">
          <a:xfrm>
            <a:off x="4398103" y="1855047"/>
            <a:ext cx="3564514" cy="18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7AE5B2C1-01F7-A1BD-87E1-B2DFF727E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772726"/>
              </p:ext>
            </p:extLst>
          </p:nvPr>
        </p:nvGraphicFramePr>
        <p:xfrm>
          <a:off x="4329758" y="4027592"/>
          <a:ext cx="711792" cy="67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618">
                  <a:extLst>
                    <a:ext uri="{9D8B030D-6E8A-4147-A177-3AD203B41FA5}">
                      <a16:colId xmlns:a16="http://schemas.microsoft.com/office/drawing/2014/main" val="4796273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8687524"/>
                    </a:ext>
                  </a:extLst>
                </a:gridCol>
                <a:gridCol w="261894">
                  <a:extLst>
                    <a:ext uri="{9D8B030D-6E8A-4147-A177-3AD203B41FA5}">
                      <a16:colId xmlns:a16="http://schemas.microsoft.com/office/drawing/2014/main" val="216064006"/>
                    </a:ext>
                  </a:extLst>
                </a:gridCol>
              </a:tblGrid>
              <a:tr h="67692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80165"/>
                  </a:ext>
                </a:extLst>
              </a:tr>
            </a:tbl>
          </a:graphicData>
        </a:graphic>
      </p:graphicFrame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88AF854-182E-FEE9-67ED-ED9E382AFFDF}"/>
              </a:ext>
            </a:extLst>
          </p:cNvPr>
          <p:cNvCxnSpPr>
            <a:cxnSpLocks/>
            <a:stCxn id="34" idx="3"/>
            <a:endCxn id="45" idx="1"/>
          </p:cNvCxnSpPr>
          <p:nvPr/>
        </p:nvCxnSpPr>
        <p:spPr>
          <a:xfrm flipV="1">
            <a:off x="5041550" y="4366052"/>
            <a:ext cx="286118" cy="2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e 34">
            <a:extLst>
              <a:ext uri="{FF2B5EF4-FFF2-40B4-BE49-F238E27FC236}">
                <a16:creationId xmlns:a16="http://schemas.microsoft.com/office/drawing/2014/main" id="{A6C24B13-5DF6-8A25-3EAE-E0AADBBE6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72759"/>
              </p:ext>
            </p:extLst>
          </p:nvPr>
        </p:nvGraphicFramePr>
        <p:xfrm>
          <a:off x="5327668" y="4027590"/>
          <a:ext cx="711792" cy="67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618">
                  <a:extLst>
                    <a:ext uri="{9D8B030D-6E8A-4147-A177-3AD203B41FA5}">
                      <a16:colId xmlns:a16="http://schemas.microsoft.com/office/drawing/2014/main" val="479627371"/>
                    </a:ext>
                  </a:extLst>
                </a:gridCol>
                <a:gridCol w="235087">
                  <a:extLst>
                    <a:ext uri="{9D8B030D-6E8A-4147-A177-3AD203B41FA5}">
                      <a16:colId xmlns:a16="http://schemas.microsoft.com/office/drawing/2014/main" val="1918687524"/>
                    </a:ext>
                  </a:extLst>
                </a:gridCol>
                <a:gridCol w="235087">
                  <a:extLst>
                    <a:ext uri="{9D8B030D-6E8A-4147-A177-3AD203B41FA5}">
                      <a16:colId xmlns:a16="http://schemas.microsoft.com/office/drawing/2014/main" val="216064006"/>
                    </a:ext>
                  </a:extLst>
                </a:gridCol>
              </a:tblGrid>
              <a:tr h="67692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80165"/>
                  </a:ext>
                </a:extLst>
              </a:tr>
            </a:tbl>
          </a:graphicData>
        </a:graphic>
      </p:graphicFrame>
      <p:graphicFrame>
        <p:nvGraphicFramePr>
          <p:cNvPr id="46" name="Table 34">
            <a:extLst>
              <a:ext uri="{FF2B5EF4-FFF2-40B4-BE49-F238E27FC236}">
                <a16:creationId xmlns:a16="http://schemas.microsoft.com/office/drawing/2014/main" id="{BF15CCF2-EEB1-BC12-B75E-F9F5BF24D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964225"/>
              </p:ext>
            </p:extLst>
          </p:nvPr>
        </p:nvGraphicFramePr>
        <p:xfrm>
          <a:off x="6325578" y="4027590"/>
          <a:ext cx="711792" cy="67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618">
                  <a:extLst>
                    <a:ext uri="{9D8B030D-6E8A-4147-A177-3AD203B41FA5}">
                      <a16:colId xmlns:a16="http://schemas.microsoft.com/office/drawing/2014/main" val="479627371"/>
                    </a:ext>
                  </a:extLst>
                </a:gridCol>
                <a:gridCol w="235087">
                  <a:extLst>
                    <a:ext uri="{9D8B030D-6E8A-4147-A177-3AD203B41FA5}">
                      <a16:colId xmlns:a16="http://schemas.microsoft.com/office/drawing/2014/main" val="1918687524"/>
                    </a:ext>
                  </a:extLst>
                </a:gridCol>
                <a:gridCol w="235087">
                  <a:extLst>
                    <a:ext uri="{9D8B030D-6E8A-4147-A177-3AD203B41FA5}">
                      <a16:colId xmlns:a16="http://schemas.microsoft.com/office/drawing/2014/main" val="216064006"/>
                    </a:ext>
                  </a:extLst>
                </a:gridCol>
              </a:tblGrid>
              <a:tr h="67692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80165"/>
                  </a:ext>
                </a:extLst>
              </a:tr>
            </a:tbl>
          </a:graphicData>
        </a:graphic>
      </p:graphicFrame>
      <p:graphicFrame>
        <p:nvGraphicFramePr>
          <p:cNvPr id="47" name="Table 34">
            <a:extLst>
              <a:ext uri="{FF2B5EF4-FFF2-40B4-BE49-F238E27FC236}">
                <a16:creationId xmlns:a16="http://schemas.microsoft.com/office/drawing/2014/main" id="{5CE8BAE1-0B38-58EA-399C-DCBD64FD1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627326"/>
              </p:ext>
            </p:extLst>
          </p:nvPr>
        </p:nvGraphicFramePr>
        <p:xfrm>
          <a:off x="7325647" y="4018385"/>
          <a:ext cx="709633" cy="67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885">
                  <a:extLst>
                    <a:ext uri="{9D8B030D-6E8A-4147-A177-3AD203B41FA5}">
                      <a16:colId xmlns:a16="http://schemas.microsoft.com/office/drawing/2014/main" val="479627371"/>
                    </a:ext>
                  </a:extLst>
                </a:gridCol>
                <a:gridCol w="234374">
                  <a:extLst>
                    <a:ext uri="{9D8B030D-6E8A-4147-A177-3AD203B41FA5}">
                      <a16:colId xmlns:a16="http://schemas.microsoft.com/office/drawing/2014/main" val="1918687524"/>
                    </a:ext>
                  </a:extLst>
                </a:gridCol>
                <a:gridCol w="234374">
                  <a:extLst>
                    <a:ext uri="{9D8B030D-6E8A-4147-A177-3AD203B41FA5}">
                      <a16:colId xmlns:a16="http://schemas.microsoft.com/office/drawing/2014/main" val="216064006"/>
                    </a:ext>
                  </a:extLst>
                </a:gridCol>
              </a:tblGrid>
              <a:tr h="67692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80165"/>
                  </a:ext>
                </a:extLst>
              </a:tr>
            </a:tbl>
          </a:graphicData>
        </a:graphic>
      </p:graphicFrame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B739835D-00A3-98CB-86C0-D0350B360B3D}"/>
              </a:ext>
            </a:extLst>
          </p:cNvPr>
          <p:cNvCxnSpPr>
            <a:cxnSpLocks/>
          </p:cNvCxnSpPr>
          <p:nvPr/>
        </p:nvCxnSpPr>
        <p:spPr>
          <a:xfrm flipV="1">
            <a:off x="6037301" y="4354243"/>
            <a:ext cx="286118" cy="2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8053AF8F-9992-69E5-4C64-12ED98588A6E}"/>
              </a:ext>
            </a:extLst>
          </p:cNvPr>
          <p:cNvCxnSpPr>
            <a:cxnSpLocks/>
          </p:cNvCxnSpPr>
          <p:nvPr/>
        </p:nvCxnSpPr>
        <p:spPr>
          <a:xfrm flipV="1">
            <a:off x="7037370" y="4368967"/>
            <a:ext cx="286118" cy="2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0" name="Straight Arrow Connector 6149">
            <a:extLst>
              <a:ext uri="{FF2B5EF4-FFF2-40B4-BE49-F238E27FC236}">
                <a16:creationId xmlns:a16="http://schemas.microsoft.com/office/drawing/2014/main" id="{6F74857E-5387-5C58-52D6-C9B2C93FD59D}"/>
              </a:ext>
            </a:extLst>
          </p:cNvPr>
          <p:cNvCxnSpPr/>
          <p:nvPr/>
        </p:nvCxnSpPr>
        <p:spPr>
          <a:xfrm flipH="1">
            <a:off x="6411247" y="3725568"/>
            <a:ext cx="139700" cy="30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2" name="Straight Arrow Connector 6151">
            <a:extLst>
              <a:ext uri="{FF2B5EF4-FFF2-40B4-BE49-F238E27FC236}">
                <a16:creationId xmlns:a16="http://schemas.microsoft.com/office/drawing/2014/main" id="{D98C7526-F90D-B7B5-5491-6C37D4E9B057}"/>
              </a:ext>
            </a:extLst>
          </p:cNvPr>
          <p:cNvCxnSpPr>
            <a:cxnSpLocks/>
          </p:cNvCxnSpPr>
          <p:nvPr/>
        </p:nvCxnSpPr>
        <p:spPr>
          <a:xfrm flipH="1">
            <a:off x="7433597" y="3725568"/>
            <a:ext cx="120650" cy="302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3" name="Straight Arrow Connector 6152">
            <a:extLst>
              <a:ext uri="{FF2B5EF4-FFF2-40B4-BE49-F238E27FC236}">
                <a16:creationId xmlns:a16="http://schemas.microsoft.com/office/drawing/2014/main" id="{92B48252-2D95-FC21-AA66-DB4652B76C22}"/>
              </a:ext>
            </a:extLst>
          </p:cNvPr>
          <p:cNvCxnSpPr>
            <a:cxnSpLocks/>
          </p:cNvCxnSpPr>
          <p:nvPr/>
        </p:nvCxnSpPr>
        <p:spPr>
          <a:xfrm flipH="1">
            <a:off x="5449888" y="3724823"/>
            <a:ext cx="233676" cy="302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4" name="Straight Arrow Connector 6153">
            <a:extLst>
              <a:ext uri="{FF2B5EF4-FFF2-40B4-BE49-F238E27FC236}">
                <a16:creationId xmlns:a16="http://schemas.microsoft.com/office/drawing/2014/main" id="{29BF9FFB-86D0-A7DE-6D19-9BFF98649590}"/>
              </a:ext>
            </a:extLst>
          </p:cNvPr>
          <p:cNvCxnSpPr>
            <a:cxnSpLocks/>
          </p:cNvCxnSpPr>
          <p:nvPr/>
        </p:nvCxnSpPr>
        <p:spPr>
          <a:xfrm flipH="1">
            <a:off x="4477672" y="3734773"/>
            <a:ext cx="280732" cy="2836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5" name="Straight Arrow Connector 6154">
            <a:extLst>
              <a:ext uri="{FF2B5EF4-FFF2-40B4-BE49-F238E27FC236}">
                <a16:creationId xmlns:a16="http://schemas.microsoft.com/office/drawing/2014/main" id="{643C7ABD-556C-7EA3-EE6D-A736ACE731D4}"/>
              </a:ext>
            </a:extLst>
          </p:cNvPr>
          <p:cNvCxnSpPr>
            <a:cxnSpLocks/>
          </p:cNvCxnSpPr>
          <p:nvPr/>
        </p:nvCxnSpPr>
        <p:spPr>
          <a:xfrm flipH="1">
            <a:off x="6411247" y="3724823"/>
            <a:ext cx="139700" cy="302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0" name="Rectangle 6159">
            <a:extLst>
              <a:ext uri="{FF2B5EF4-FFF2-40B4-BE49-F238E27FC236}">
                <a16:creationId xmlns:a16="http://schemas.microsoft.com/office/drawing/2014/main" id="{4F770242-AEDD-1429-3305-4DFA81866DE8}"/>
              </a:ext>
            </a:extLst>
          </p:cNvPr>
          <p:cNvSpPr/>
          <p:nvPr/>
        </p:nvSpPr>
        <p:spPr>
          <a:xfrm>
            <a:off x="3421727" y="1601780"/>
            <a:ext cx="4837370" cy="3314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61" name="TextBox 6160">
            <a:extLst>
              <a:ext uri="{FF2B5EF4-FFF2-40B4-BE49-F238E27FC236}">
                <a16:creationId xmlns:a16="http://schemas.microsoft.com/office/drawing/2014/main" id="{653B7F51-9DF3-E1A7-05E5-52C57AF3A914}"/>
              </a:ext>
            </a:extLst>
          </p:cNvPr>
          <p:cNvSpPr txBox="1"/>
          <p:nvPr/>
        </p:nvSpPr>
        <p:spPr>
          <a:xfrm>
            <a:off x="3421727" y="2630173"/>
            <a:ext cx="6971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latin typeface="Arial Rounded MT Bold" panose="020F0704030504030204" pitchFamily="34" charset="0"/>
              </a:rPr>
              <a:t>Search Layer</a:t>
            </a:r>
          </a:p>
        </p:txBody>
      </p:sp>
      <p:sp>
        <p:nvSpPr>
          <p:cNvPr id="6162" name="TextBox 6161">
            <a:extLst>
              <a:ext uri="{FF2B5EF4-FFF2-40B4-BE49-F238E27FC236}">
                <a16:creationId xmlns:a16="http://schemas.microsoft.com/office/drawing/2014/main" id="{C13615A4-55D7-371C-7C3E-4FB9DF2DA4D2}"/>
              </a:ext>
            </a:extLst>
          </p:cNvPr>
          <p:cNvSpPr txBox="1"/>
          <p:nvPr/>
        </p:nvSpPr>
        <p:spPr>
          <a:xfrm flipH="1">
            <a:off x="3433457" y="4160444"/>
            <a:ext cx="5758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latin typeface="Arial Rounded MT Bold" panose="020F0704030504030204" pitchFamily="34" charset="0"/>
              </a:rPr>
              <a:t>Data Layer</a:t>
            </a:r>
          </a:p>
        </p:txBody>
      </p:sp>
      <p:sp>
        <p:nvSpPr>
          <p:cNvPr id="6167" name="Left Brace 6166">
            <a:extLst>
              <a:ext uri="{FF2B5EF4-FFF2-40B4-BE49-F238E27FC236}">
                <a16:creationId xmlns:a16="http://schemas.microsoft.com/office/drawing/2014/main" id="{47F935A4-97C8-9340-1072-C2D1CEB02470}"/>
              </a:ext>
            </a:extLst>
          </p:cNvPr>
          <p:cNvSpPr/>
          <p:nvPr/>
        </p:nvSpPr>
        <p:spPr>
          <a:xfrm>
            <a:off x="4058556" y="1910720"/>
            <a:ext cx="386482" cy="1857888"/>
          </a:xfrm>
          <a:prstGeom prst="leftBrace">
            <a:avLst>
              <a:gd name="adj1" fmla="val 60910"/>
              <a:gd name="adj2" fmla="val 50684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68" name="Left Brace 6167">
            <a:extLst>
              <a:ext uri="{FF2B5EF4-FFF2-40B4-BE49-F238E27FC236}">
                <a16:creationId xmlns:a16="http://schemas.microsoft.com/office/drawing/2014/main" id="{F8887CD4-E45B-23FB-C0F5-DE3A776365EB}"/>
              </a:ext>
            </a:extLst>
          </p:cNvPr>
          <p:cNvSpPr/>
          <p:nvPr/>
        </p:nvSpPr>
        <p:spPr>
          <a:xfrm>
            <a:off x="3934881" y="4026845"/>
            <a:ext cx="247349" cy="686435"/>
          </a:xfrm>
          <a:prstGeom prst="leftBrace">
            <a:avLst>
              <a:gd name="adj1" fmla="val 35952"/>
              <a:gd name="adj2" fmla="val 50000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9B21186-6E8F-619B-5049-4274D758C2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14758" y="5187712"/>
            <a:ext cx="10808534" cy="110194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cap="none" spc="0" dirty="0">
                <a:solidFill>
                  <a:srgbClr val="374151"/>
                </a:solidFill>
                <a:latin typeface="Söhne"/>
              </a:rPr>
              <a:t>A persistent and hybrid range index consisting of </a:t>
            </a:r>
            <a:r>
              <a:rPr lang="en-US" sz="2000" cap="none" spc="0" dirty="0" err="1">
                <a:solidFill>
                  <a:srgbClr val="374151"/>
                </a:solidFill>
                <a:latin typeface="Söhne"/>
              </a:rPr>
              <a:t>Trie</a:t>
            </a:r>
            <a:r>
              <a:rPr lang="en-US" sz="2000" cap="none" spc="0" dirty="0">
                <a:solidFill>
                  <a:srgbClr val="374151"/>
                </a:solidFill>
                <a:latin typeface="Söhne"/>
              </a:rPr>
              <a:t>-based internal nodes (search layer) and B+ tree style leaf nodes (data layer).</a:t>
            </a:r>
            <a:endParaRPr lang="en-CA" sz="2000" cap="none" spc="0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6182" name="Rectangle 6181">
            <a:extLst>
              <a:ext uri="{FF2B5EF4-FFF2-40B4-BE49-F238E27FC236}">
                <a16:creationId xmlns:a16="http://schemas.microsoft.com/office/drawing/2014/main" id="{3090C497-F200-2358-B820-9F697B073A1E}"/>
              </a:ext>
            </a:extLst>
          </p:cNvPr>
          <p:cNvSpPr/>
          <p:nvPr/>
        </p:nvSpPr>
        <p:spPr>
          <a:xfrm>
            <a:off x="4477672" y="1855048"/>
            <a:ext cx="3387597" cy="1942166"/>
          </a:xfrm>
          <a:prstGeom prst="rect">
            <a:avLst/>
          </a:prstGeom>
          <a:solidFill>
            <a:schemeClr val="accent1">
              <a:lumMod val="40000"/>
              <a:lumOff val="6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83" name="Rectangle 6182">
            <a:extLst>
              <a:ext uri="{FF2B5EF4-FFF2-40B4-BE49-F238E27FC236}">
                <a16:creationId xmlns:a16="http://schemas.microsoft.com/office/drawing/2014/main" id="{A14AB68C-1709-DA8F-72A1-08B0466C862F}"/>
              </a:ext>
            </a:extLst>
          </p:cNvPr>
          <p:cNvSpPr/>
          <p:nvPr/>
        </p:nvSpPr>
        <p:spPr>
          <a:xfrm>
            <a:off x="4215034" y="3908022"/>
            <a:ext cx="3930651" cy="892442"/>
          </a:xfrm>
          <a:prstGeom prst="rect">
            <a:avLst/>
          </a:prstGeom>
          <a:solidFill>
            <a:schemeClr val="accent5">
              <a:lumMod val="60000"/>
              <a:lumOff val="4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3DB7701-E4DA-6B89-BFEC-B105E88CE3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7450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7390">
        <p159:morph option="byObject"/>
      </p:transition>
    </mc:Choice>
    <mc:Fallback xmlns="">
      <p:transition spd="slow" advClick="0" advTm="373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6161" grpId="0"/>
      <p:bldP spid="6162" grpId="0"/>
      <p:bldP spid="6167" grpId="0" animBg="1"/>
      <p:bldP spid="61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8A8D9-0655-E1FF-7DED-F2EC492D6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PACTREE</a:t>
            </a:r>
          </a:p>
        </p:txBody>
      </p:sp>
      <p:pic>
        <p:nvPicPr>
          <p:cNvPr id="16" name="Content Placeholder 25" descr="Microscopic view of a suspended bubble-like material with water in it">
            <a:extLst>
              <a:ext uri="{FF2B5EF4-FFF2-40B4-BE49-F238E27FC236}">
                <a16:creationId xmlns:a16="http://schemas.microsoft.com/office/drawing/2014/main" id="{B083ED63-584D-2579-2721-B716F3BC8F6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6">
            <a:alphaModFix amt="70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75250"/>
            <a:ext cx="12188825" cy="1682750"/>
          </a:xfrm>
          <a:custGeom>
            <a:avLst/>
            <a:gdLst>
              <a:gd name="connsiteX0" fmla="*/ 0 w 12192000"/>
              <a:gd name="connsiteY0" fmla="*/ 0 h 1588010"/>
              <a:gd name="connsiteX1" fmla="*/ 12192000 w 12192000"/>
              <a:gd name="connsiteY1" fmla="*/ 0 h 1588010"/>
              <a:gd name="connsiteX2" fmla="*/ 12192000 w 12192000"/>
              <a:gd name="connsiteY2" fmla="*/ 1588010 h 1588010"/>
              <a:gd name="connsiteX3" fmla="*/ 0 w 12192000"/>
              <a:gd name="connsiteY3" fmla="*/ 1588010 h 1588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588010">
                <a:moveTo>
                  <a:pt x="0" y="0"/>
                </a:moveTo>
                <a:lnTo>
                  <a:pt x="12192000" y="0"/>
                </a:lnTo>
                <a:lnTo>
                  <a:pt x="12192000" y="1588010"/>
                </a:lnTo>
                <a:lnTo>
                  <a:pt x="0" y="1588010"/>
                </a:lnTo>
                <a:close/>
              </a:path>
            </a:pathLst>
          </a:custGeom>
          <a:solidFill>
            <a:schemeClr val="accent2"/>
          </a:solidFill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88A0F8-E720-D31B-750D-634FA849B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5172458"/>
            <a:ext cx="0" cy="6187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EE887-A172-F01E-98D1-8781769C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6CE65A-15F5-34D2-84D4-E2813237E785}"/>
              </a:ext>
            </a:extLst>
          </p:cNvPr>
          <p:cNvSpPr/>
          <p:nvPr/>
        </p:nvSpPr>
        <p:spPr>
          <a:xfrm>
            <a:off x="1083500" y="3284493"/>
            <a:ext cx="9880394" cy="331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146" name="Picture 2" descr="What are binary trees and how can I practice implementing them in Python? -  Quora">
            <a:extLst>
              <a:ext uri="{FF2B5EF4-FFF2-40B4-BE49-F238E27FC236}">
                <a16:creationId xmlns:a16="http://schemas.microsoft.com/office/drawing/2014/main" id="{4F918FC5-4E00-7ABF-2877-85C235C59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2706"/>
          <a:stretch/>
        </p:blipFill>
        <p:spPr bwMode="auto">
          <a:xfrm>
            <a:off x="2059876" y="1880410"/>
            <a:ext cx="3564514" cy="18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7AE5B2C1-01F7-A1BD-87E1-B2DFF727E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750326"/>
              </p:ext>
            </p:extLst>
          </p:nvPr>
        </p:nvGraphicFramePr>
        <p:xfrm>
          <a:off x="1991531" y="4052955"/>
          <a:ext cx="711792" cy="67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618">
                  <a:extLst>
                    <a:ext uri="{9D8B030D-6E8A-4147-A177-3AD203B41FA5}">
                      <a16:colId xmlns:a16="http://schemas.microsoft.com/office/drawing/2014/main" val="4796273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18687524"/>
                    </a:ext>
                  </a:extLst>
                </a:gridCol>
                <a:gridCol w="261894">
                  <a:extLst>
                    <a:ext uri="{9D8B030D-6E8A-4147-A177-3AD203B41FA5}">
                      <a16:colId xmlns:a16="http://schemas.microsoft.com/office/drawing/2014/main" val="216064006"/>
                    </a:ext>
                  </a:extLst>
                </a:gridCol>
              </a:tblGrid>
              <a:tr h="67692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80165"/>
                  </a:ext>
                </a:extLst>
              </a:tr>
            </a:tbl>
          </a:graphicData>
        </a:graphic>
      </p:graphicFrame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88AF854-182E-FEE9-67ED-ED9E382AFFDF}"/>
              </a:ext>
            </a:extLst>
          </p:cNvPr>
          <p:cNvCxnSpPr>
            <a:cxnSpLocks/>
            <a:stCxn id="34" idx="3"/>
            <a:endCxn id="45" idx="1"/>
          </p:cNvCxnSpPr>
          <p:nvPr/>
        </p:nvCxnSpPr>
        <p:spPr>
          <a:xfrm flipV="1">
            <a:off x="2703323" y="4391415"/>
            <a:ext cx="286118" cy="2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Table 34">
            <a:extLst>
              <a:ext uri="{FF2B5EF4-FFF2-40B4-BE49-F238E27FC236}">
                <a16:creationId xmlns:a16="http://schemas.microsoft.com/office/drawing/2014/main" id="{A6C24B13-5DF6-8A25-3EAE-E0AADBBE6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987303"/>
              </p:ext>
            </p:extLst>
          </p:nvPr>
        </p:nvGraphicFramePr>
        <p:xfrm>
          <a:off x="2989441" y="4052953"/>
          <a:ext cx="711792" cy="67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618">
                  <a:extLst>
                    <a:ext uri="{9D8B030D-6E8A-4147-A177-3AD203B41FA5}">
                      <a16:colId xmlns:a16="http://schemas.microsoft.com/office/drawing/2014/main" val="479627371"/>
                    </a:ext>
                  </a:extLst>
                </a:gridCol>
                <a:gridCol w="235087">
                  <a:extLst>
                    <a:ext uri="{9D8B030D-6E8A-4147-A177-3AD203B41FA5}">
                      <a16:colId xmlns:a16="http://schemas.microsoft.com/office/drawing/2014/main" val="1918687524"/>
                    </a:ext>
                  </a:extLst>
                </a:gridCol>
                <a:gridCol w="235087">
                  <a:extLst>
                    <a:ext uri="{9D8B030D-6E8A-4147-A177-3AD203B41FA5}">
                      <a16:colId xmlns:a16="http://schemas.microsoft.com/office/drawing/2014/main" val="216064006"/>
                    </a:ext>
                  </a:extLst>
                </a:gridCol>
              </a:tblGrid>
              <a:tr h="67692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80165"/>
                  </a:ext>
                </a:extLst>
              </a:tr>
            </a:tbl>
          </a:graphicData>
        </a:graphic>
      </p:graphicFrame>
      <p:graphicFrame>
        <p:nvGraphicFramePr>
          <p:cNvPr id="46" name="Table 34">
            <a:extLst>
              <a:ext uri="{FF2B5EF4-FFF2-40B4-BE49-F238E27FC236}">
                <a16:creationId xmlns:a16="http://schemas.microsoft.com/office/drawing/2014/main" id="{BF15CCF2-EEB1-BC12-B75E-F9F5BF24D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486773"/>
              </p:ext>
            </p:extLst>
          </p:nvPr>
        </p:nvGraphicFramePr>
        <p:xfrm>
          <a:off x="3987351" y="4052953"/>
          <a:ext cx="711792" cy="67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618">
                  <a:extLst>
                    <a:ext uri="{9D8B030D-6E8A-4147-A177-3AD203B41FA5}">
                      <a16:colId xmlns:a16="http://schemas.microsoft.com/office/drawing/2014/main" val="479627371"/>
                    </a:ext>
                  </a:extLst>
                </a:gridCol>
                <a:gridCol w="235087">
                  <a:extLst>
                    <a:ext uri="{9D8B030D-6E8A-4147-A177-3AD203B41FA5}">
                      <a16:colId xmlns:a16="http://schemas.microsoft.com/office/drawing/2014/main" val="1918687524"/>
                    </a:ext>
                  </a:extLst>
                </a:gridCol>
                <a:gridCol w="235087">
                  <a:extLst>
                    <a:ext uri="{9D8B030D-6E8A-4147-A177-3AD203B41FA5}">
                      <a16:colId xmlns:a16="http://schemas.microsoft.com/office/drawing/2014/main" val="216064006"/>
                    </a:ext>
                  </a:extLst>
                </a:gridCol>
              </a:tblGrid>
              <a:tr h="67692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80165"/>
                  </a:ext>
                </a:extLst>
              </a:tr>
            </a:tbl>
          </a:graphicData>
        </a:graphic>
      </p:graphicFrame>
      <p:graphicFrame>
        <p:nvGraphicFramePr>
          <p:cNvPr id="47" name="Table 34">
            <a:extLst>
              <a:ext uri="{FF2B5EF4-FFF2-40B4-BE49-F238E27FC236}">
                <a16:creationId xmlns:a16="http://schemas.microsoft.com/office/drawing/2014/main" id="{5CE8BAE1-0B38-58EA-399C-DCBD64FD16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09579"/>
              </p:ext>
            </p:extLst>
          </p:nvPr>
        </p:nvGraphicFramePr>
        <p:xfrm>
          <a:off x="4987420" y="4043748"/>
          <a:ext cx="709633" cy="6769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885">
                  <a:extLst>
                    <a:ext uri="{9D8B030D-6E8A-4147-A177-3AD203B41FA5}">
                      <a16:colId xmlns:a16="http://schemas.microsoft.com/office/drawing/2014/main" val="479627371"/>
                    </a:ext>
                  </a:extLst>
                </a:gridCol>
                <a:gridCol w="234374">
                  <a:extLst>
                    <a:ext uri="{9D8B030D-6E8A-4147-A177-3AD203B41FA5}">
                      <a16:colId xmlns:a16="http://schemas.microsoft.com/office/drawing/2014/main" val="1918687524"/>
                    </a:ext>
                  </a:extLst>
                </a:gridCol>
                <a:gridCol w="234374">
                  <a:extLst>
                    <a:ext uri="{9D8B030D-6E8A-4147-A177-3AD203B41FA5}">
                      <a16:colId xmlns:a16="http://schemas.microsoft.com/office/drawing/2014/main" val="216064006"/>
                    </a:ext>
                  </a:extLst>
                </a:gridCol>
              </a:tblGrid>
              <a:tr h="67692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80165"/>
                  </a:ext>
                </a:extLst>
              </a:tr>
            </a:tbl>
          </a:graphicData>
        </a:graphic>
      </p:graphicFrame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B739835D-00A3-98CB-86C0-D0350B360B3D}"/>
              </a:ext>
            </a:extLst>
          </p:cNvPr>
          <p:cNvCxnSpPr>
            <a:cxnSpLocks/>
          </p:cNvCxnSpPr>
          <p:nvPr/>
        </p:nvCxnSpPr>
        <p:spPr>
          <a:xfrm flipV="1">
            <a:off x="3699074" y="4379606"/>
            <a:ext cx="286118" cy="2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8053AF8F-9992-69E5-4C64-12ED98588A6E}"/>
              </a:ext>
            </a:extLst>
          </p:cNvPr>
          <p:cNvCxnSpPr>
            <a:cxnSpLocks/>
          </p:cNvCxnSpPr>
          <p:nvPr/>
        </p:nvCxnSpPr>
        <p:spPr>
          <a:xfrm flipV="1">
            <a:off x="4699143" y="4394330"/>
            <a:ext cx="286118" cy="2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0" name="Straight Arrow Connector 6149">
            <a:extLst>
              <a:ext uri="{FF2B5EF4-FFF2-40B4-BE49-F238E27FC236}">
                <a16:creationId xmlns:a16="http://schemas.microsoft.com/office/drawing/2014/main" id="{6F74857E-5387-5C58-52D6-C9B2C93FD59D}"/>
              </a:ext>
            </a:extLst>
          </p:cNvPr>
          <p:cNvCxnSpPr/>
          <p:nvPr/>
        </p:nvCxnSpPr>
        <p:spPr>
          <a:xfrm flipH="1">
            <a:off x="4073020" y="3750931"/>
            <a:ext cx="139700" cy="302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2" name="Straight Arrow Connector 6151">
            <a:extLst>
              <a:ext uri="{FF2B5EF4-FFF2-40B4-BE49-F238E27FC236}">
                <a16:creationId xmlns:a16="http://schemas.microsoft.com/office/drawing/2014/main" id="{D98C7526-F90D-B7B5-5491-6C37D4E9B057}"/>
              </a:ext>
            </a:extLst>
          </p:cNvPr>
          <p:cNvCxnSpPr>
            <a:cxnSpLocks/>
          </p:cNvCxnSpPr>
          <p:nvPr/>
        </p:nvCxnSpPr>
        <p:spPr>
          <a:xfrm flipH="1">
            <a:off x="5095370" y="3750931"/>
            <a:ext cx="120650" cy="302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3" name="Straight Arrow Connector 6152">
            <a:extLst>
              <a:ext uri="{FF2B5EF4-FFF2-40B4-BE49-F238E27FC236}">
                <a16:creationId xmlns:a16="http://schemas.microsoft.com/office/drawing/2014/main" id="{92B48252-2D95-FC21-AA66-DB4652B76C22}"/>
              </a:ext>
            </a:extLst>
          </p:cNvPr>
          <p:cNvCxnSpPr>
            <a:cxnSpLocks/>
          </p:cNvCxnSpPr>
          <p:nvPr/>
        </p:nvCxnSpPr>
        <p:spPr>
          <a:xfrm flipH="1">
            <a:off x="3111661" y="3750186"/>
            <a:ext cx="233676" cy="302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4" name="Straight Arrow Connector 6153">
            <a:extLst>
              <a:ext uri="{FF2B5EF4-FFF2-40B4-BE49-F238E27FC236}">
                <a16:creationId xmlns:a16="http://schemas.microsoft.com/office/drawing/2014/main" id="{29BF9FFB-86D0-A7DE-6D19-9BFF98649590}"/>
              </a:ext>
            </a:extLst>
          </p:cNvPr>
          <p:cNvCxnSpPr>
            <a:cxnSpLocks/>
          </p:cNvCxnSpPr>
          <p:nvPr/>
        </p:nvCxnSpPr>
        <p:spPr>
          <a:xfrm flipH="1">
            <a:off x="2139445" y="3760136"/>
            <a:ext cx="280732" cy="2836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5" name="Straight Arrow Connector 6154">
            <a:extLst>
              <a:ext uri="{FF2B5EF4-FFF2-40B4-BE49-F238E27FC236}">
                <a16:creationId xmlns:a16="http://schemas.microsoft.com/office/drawing/2014/main" id="{643C7ABD-556C-7EA3-EE6D-A736ACE731D4}"/>
              </a:ext>
            </a:extLst>
          </p:cNvPr>
          <p:cNvCxnSpPr>
            <a:cxnSpLocks/>
          </p:cNvCxnSpPr>
          <p:nvPr/>
        </p:nvCxnSpPr>
        <p:spPr>
          <a:xfrm flipH="1">
            <a:off x="4073020" y="3750186"/>
            <a:ext cx="139700" cy="3020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0" name="Rectangle 6159">
            <a:extLst>
              <a:ext uri="{FF2B5EF4-FFF2-40B4-BE49-F238E27FC236}">
                <a16:creationId xmlns:a16="http://schemas.microsoft.com/office/drawing/2014/main" id="{4F770242-AEDD-1429-3305-4DFA81866DE8}"/>
              </a:ext>
            </a:extLst>
          </p:cNvPr>
          <p:cNvSpPr/>
          <p:nvPr/>
        </p:nvSpPr>
        <p:spPr>
          <a:xfrm>
            <a:off x="1083500" y="1627143"/>
            <a:ext cx="4837370" cy="3314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61" name="TextBox 6160">
            <a:extLst>
              <a:ext uri="{FF2B5EF4-FFF2-40B4-BE49-F238E27FC236}">
                <a16:creationId xmlns:a16="http://schemas.microsoft.com/office/drawing/2014/main" id="{653B7F51-9DF3-E1A7-05E5-52C57AF3A914}"/>
              </a:ext>
            </a:extLst>
          </p:cNvPr>
          <p:cNvSpPr txBox="1"/>
          <p:nvPr/>
        </p:nvSpPr>
        <p:spPr>
          <a:xfrm>
            <a:off x="1083500" y="2655536"/>
            <a:ext cx="6971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latin typeface="Arial Rounded MT Bold" panose="020F0704030504030204" pitchFamily="34" charset="0"/>
              </a:rPr>
              <a:t>Search Layer</a:t>
            </a:r>
          </a:p>
        </p:txBody>
      </p:sp>
      <p:sp>
        <p:nvSpPr>
          <p:cNvPr id="6162" name="TextBox 6161">
            <a:extLst>
              <a:ext uri="{FF2B5EF4-FFF2-40B4-BE49-F238E27FC236}">
                <a16:creationId xmlns:a16="http://schemas.microsoft.com/office/drawing/2014/main" id="{C13615A4-55D7-371C-7C3E-4FB9DF2DA4D2}"/>
              </a:ext>
            </a:extLst>
          </p:cNvPr>
          <p:cNvSpPr txBox="1"/>
          <p:nvPr/>
        </p:nvSpPr>
        <p:spPr>
          <a:xfrm flipH="1">
            <a:off x="1095230" y="4185807"/>
            <a:ext cx="5758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>
                <a:latin typeface="Arial Rounded MT Bold" panose="020F0704030504030204" pitchFamily="34" charset="0"/>
              </a:rPr>
              <a:t>Data Layer</a:t>
            </a:r>
          </a:p>
        </p:txBody>
      </p:sp>
      <p:sp>
        <p:nvSpPr>
          <p:cNvPr id="6167" name="Left Brace 6166">
            <a:extLst>
              <a:ext uri="{FF2B5EF4-FFF2-40B4-BE49-F238E27FC236}">
                <a16:creationId xmlns:a16="http://schemas.microsoft.com/office/drawing/2014/main" id="{47F935A4-97C8-9340-1072-C2D1CEB02470}"/>
              </a:ext>
            </a:extLst>
          </p:cNvPr>
          <p:cNvSpPr/>
          <p:nvPr/>
        </p:nvSpPr>
        <p:spPr>
          <a:xfrm>
            <a:off x="1720329" y="1936083"/>
            <a:ext cx="386482" cy="1857888"/>
          </a:xfrm>
          <a:prstGeom prst="leftBrace">
            <a:avLst>
              <a:gd name="adj1" fmla="val 60910"/>
              <a:gd name="adj2" fmla="val 50684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68" name="Left Brace 6167">
            <a:extLst>
              <a:ext uri="{FF2B5EF4-FFF2-40B4-BE49-F238E27FC236}">
                <a16:creationId xmlns:a16="http://schemas.microsoft.com/office/drawing/2014/main" id="{F8887CD4-E45B-23FB-C0F5-DE3A776365EB}"/>
              </a:ext>
            </a:extLst>
          </p:cNvPr>
          <p:cNvSpPr/>
          <p:nvPr/>
        </p:nvSpPr>
        <p:spPr>
          <a:xfrm>
            <a:off x="1596654" y="4052208"/>
            <a:ext cx="247349" cy="686435"/>
          </a:xfrm>
          <a:prstGeom prst="leftBrace">
            <a:avLst>
              <a:gd name="adj1" fmla="val 35952"/>
              <a:gd name="adj2" fmla="val 50000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82" name="Rectangle 6181">
            <a:extLst>
              <a:ext uri="{FF2B5EF4-FFF2-40B4-BE49-F238E27FC236}">
                <a16:creationId xmlns:a16="http://schemas.microsoft.com/office/drawing/2014/main" id="{3090C497-F200-2358-B820-9F697B073A1E}"/>
              </a:ext>
            </a:extLst>
          </p:cNvPr>
          <p:cNvSpPr/>
          <p:nvPr/>
        </p:nvSpPr>
        <p:spPr>
          <a:xfrm>
            <a:off x="2139445" y="1880411"/>
            <a:ext cx="3387597" cy="1942166"/>
          </a:xfrm>
          <a:prstGeom prst="rect">
            <a:avLst/>
          </a:prstGeom>
          <a:solidFill>
            <a:schemeClr val="accent1">
              <a:lumMod val="40000"/>
              <a:lumOff val="6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83" name="Rectangle 6182">
            <a:extLst>
              <a:ext uri="{FF2B5EF4-FFF2-40B4-BE49-F238E27FC236}">
                <a16:creationId xmlns:a16="http://schemas.microsoft.com/office/drawing/2014/main" id="{A14AB68C-1709-DA8F-72A1-08B0466C862F}"/>
              </a:ext>
            </a:extLst>
          </p:cNvPr>
          <p:cNvSpPr/>
          <p:nvPr/>
        </p:nvSpPr>
        <p:spPr>
          <a:xfrm>
            <a:off x="1876807" y="3933385"/>
            <a:ext cx="3930651" cy="892442"/>
          </a:xfrm>
          <a:prstGeom prst="rect">
            <a:avLst/>
          </a:prstGeom>
          <a:solidFill>
            <a:schemeClr val="accent5">
              <a:lumMod val="60000"/>
              <a:lumOff val="40000"/>
              <a:alpha val="3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C5888D-0B5A-2377-035C-4A184E2F813A}"/>
              </a:ext>
            </a:extLst>
          </p:cNvPr>
          <p:cNvSpPr/>
          <p:nvPr/>
        </p:nvSpPr>
        <p:spPr>
          <a:xfrm>
            <a:off x="2110768" y="1873555"/>
            <a:ext cx="3462728" cy="1933732"/>
          </a:xfrm>
          <a:prstGeom prst="rect">
            <a:avLst/>
          </a:prstGeom>
          <a:noFill/>
          <a:ln w="412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5F1E99C6-D274-368E-5B8E-7C45064DB3DD}"/>
              </a:ext>
            </a:extLst>
          </p:cNvPr>
          <p:cNvSpPr txBox="1">
            <a:spLocks/>
          </p:cNvSpPr>
          <p:nvPr/>
        </p:nvSpPr>
        <p:spPr>
          <a:xfrm>
            <a:off x="1235900" y="713360"/>
            <a:ext cx="10021824" cy="12527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ts val="576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pPr algn="l"/>
            <a:r>
              <a:rPr lang="en-US" sz="2400" cap="none" spc="0">
                <a:latin typeface="Söhne"/>
                <a:ea typeface="+mn-ea"/>
                <a:cs typeface="+mn-cs"/>
              </a:rPr>
              <a:t>Search Layer</a:t>
            </a:r>
            <a:endParaRPr lang="en-US" sz="2400" cap="none" spc="0" dirty="0">
              <a:latin typeface="Söhne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6415C8-A271-9FDE-7521-EEF6C950A560}"/>
              </a:ext>
            </a:extLst>
          </p:cNvPr>
          <p:cNvSpPr txBox="1"/>
          <p:nvPr/>
        </p:nvSpPr>
        <p:spPr>
          <a:xfrm>
            <a:off x="7155724" y="1663725"/>
            <a:ext cx="3882453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  <a:latin typeface="Söhne"/>
              </a:rPr>
              <a:t>Search layer indexes anchor keys for every data node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  <a:latin typeface="Söhne"/>
              </a:rPr>
              <a:t>Stores partial keys only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  <a:latin typeface="Söhne"/>
              </a:rPr>
              <a:t>Consumes less space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4151"/>
                </a:solidFill>
                <a:latin typeface="Söhne"/>
              </a:rPr>
              <a:t>Partial key comparison while traversing internal nodes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96B2C1FE-F25D-127D-76A4-2A7DE32A583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899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8000">
        <p159:morph option="byObject"/>
      </p:transition>
    </mc:Choice>
    <mc:Fallback xmlns="">
      <p:transition spd="slow" advClick="0" advTm="2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BF2D2-EBE6-2681-7666-8EA76DC03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4695" y="648110"/>
            <a:ext cx="6738257" cy="317239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latin typeface="Söhne"/>
              </a:rPr>
              <a:t>Data Layer</a:t>
            </a:r>
            <a:endParaRPr lang="en-US" dirty="0"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349EA-715F-F2A4-3EB9-725010F3A4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56F4C-C68B-F5BF-C976-59EA01EFFA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PAC Tree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3E0C0B-B124-1496-3ADE-A2087F730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100" y="4271396"/>
            <a:ext cx="8153819" cy="1873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D4BA6F-9D8A-5726-9D15-F662BEEDB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695" y="1245947"/>
            <a:ext cx="5727994" cy="30926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EE3F10-2798-74B2-47B9-85313B2BBF52}"/>
              </a:ext>
            </a:extLst>
          </p:cNvPr>
          <p:cNvCxnSpPr>
            <a:cxnSpLocks/>
          </p:cNvCxnSpPr>
          <p:nvPr/>
        </p:nvCxnSpPr>
        <p:spPr>
          <a:xfrm>
            <a:off x="5967413" y="4075388"/>
            <a:ext cx="4090987" cy="113268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59BA5D-0A9E-610D-B36C-B8F75DAC6520}"/>
              </a:ext>
            </a:extLst>
          </p:cNvPr>
          <p:cNvCxnSpPr>
            <a:cxnSpLocks/>
          </p:cNvCxnSpPr>
          <p:nvPr/>
        </p:nvCxnSpPr>
        <p:spPr>
          <a:xfrm flipH="1">
            <a:off x="3365500" y="4075388"/>
            <a:ext cx="1968500" cy="1132681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830FE26-8910-79B3-DF1D-88CF6CDE9A62}"/>
              </a:ext>
            </a:extLst>
          </p:cNvPr>
          <p:cNvSpPr txBox="1"/>
          <p:nvPr/>
        </p:nvSpPr>
        <p:spPr>
          <a:xfrm>
            <a:off x="6695343" y="1285216"/>
            <a:ext cx="42719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The data layer is a doubly linked list of nodes.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It maintains an unsorted key-value pairs, a fingerprint array for fast lookup, a permutation array for the fast scan, and an 8-byte bitmap for marking the validity of a key-value slot.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Each node has an 8-byte version lock with a 4-byte generation ID and a 4-byte version number.</a:t>
            </a:r>
            <a:endParaRPr lang="en-CA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3EFF2-BE93-6160-C1BE-43D2907F6D94}"/>
              </a:ext>
            </a:extLst>
          </p:cNvPr>
          <p:cNvSpPr txBox="1"/>
          <p:nvPr/>
        </p:nvSpPr>
        <p:spPr>
          <a:xfrm>
            <a:off x="6695343" y="1297600"/>
            <a:ext cx="42719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74151"/>
                </a:solidFill>
                <a:latin typeface="Söhne"/>
              </a:rPr>
              <a:t>We set the number of entries to 64 on purpose for several reasons: 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(1) aligning the fingerprint and permutation array to a cache line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(2) atomically updating an 8-byte (64-bit) bitmap representing all entries in a node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(3) accelerating the 64-byte fingerprint matching using a single SIMD instruction. 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4C9CAD0C-5524-1ADE-DF39-010FDFBD098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1101590"/>
      </p:ext>
    </p:extLst>
  </p:cSld>
  <p:clrMapOvr>
    <a:masterClrMapping/>
  </p:clrMapOvr>
  <p:transition spd="slow" advClick="0" advTm="5622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36" grpId="0" build="allAtOnce"/>
      <p:bldP spid="8" grpI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6502690" cy="548640"/>
          </a:xfrm>
        </p:spPr>
        <p:txBody>
          <a:bodyPr/>
          <a:lstStyle/>
          <a:p>
            <a:r>
              <a:rPr lang="en-US" cap="none" spc="0" dirty="0"/>
              <a:t>Operations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cap="none" spc="0" dirty="0"/>
              <a:t>PACTREE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291" y="2579123"/>
            <a:ext cx="2788243" cy="3319272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Söhne"/>
              </a:rPr>
              <a:t>Lookup &amp; Scan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Söhne"/>
              </a:rPr>
              <a:t>Insert &amp; Update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4151"/>
                </a:solidFill>
                <a:latin typeface="Söhne"/>
              </a:rPr>
              <a:t>Split and Merge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4120A-8704-9473-9352-ECFDDFFD1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31" r="15260"/>
          <a:stretch/>
        </p:blipFill>
        <p:spPr>
          <a:xfrm>
            <a:off x="1261533" y="2576497"/>
            <a:ext cx="4123267" cy="332043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0C74C51-CB61-6D82-D215-3EAF3F9627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54328"/>
      </p:ext>
    </p:extLst>
  </p:cSld>
  <p:clrMapOvr>
    <a:masterClrMapping/>
  </p:clrMapOvr>
  <p:transition spd="slow" advClick="0" advTm="1330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BF2D2-EBE6-2681-7666-8EA76DC03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4695" y="648110"/>
            <a:ext cx="6738257" cy="317239"/>
          </a:xfrm>
        </p:spPr>
        <p:txBody>
          <a:bodyPr/>
          <a:lstStyle/>
          <a:p>
            <a:pPr marL="0" indent="0">
              <a:buNone/>
            </a:pPr>
            <a:r>
              <a:rPr lang="en-CA" sz="2800" dirty="0">
                <a:latin typeface="+mj-lt"/>
                <a:ea typeface="+mj-ea"/>
                <a:cs typeface="Posterama" panose="020B0504020200020000" pitchFamily="34" charset="0"/>
              </a:rPr>
              <a:t>Scan &amp; Lookup</a:t>
            </a:r>
            <a:endParaRPr lang="en-US" sz="2800" dirty="0">
              <a:latin typeface="+mj-lt"/>
              <a:ea typeface="+mj-ea"/>
              <a:cs typeface="Posterama" panose="020B0504020200020000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349EA-715F-F2A4-3EB9-725010F3A4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56F4C-C68B-F5BF-C976-59EA01EFFA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cap="none" spc="0" dirty="0"/>
              <a:t>PACTREE  OPERATIONS</a:t>
            </a:r>
            <a:endParaRPr lang="en-US" cap="non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0424D5-2EA6-E994-48AB-E45B692F852F}"/>
              </a:ext>
            </a:extLst>
          </p:cNvPr>
          <p:cNvSpPr/>
          <p:nvPr/>
        </p:nvSpPr>
        <p:spPr>
          <a:xfrm>
            <a:off x="7531474" y="3011092"/>
            <a:ext cx="431477" cy="41790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Söhne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42D8C3-3395-7568-0691-678D82349D4C}"/>
              </a:ext>
            </a:extLst>
          </p:cNvPr>
          <p:cNvSpPr/>
          <p:nvPr/>
        </p:nvSpPr>
        <p:spPr>
          <a:xfrm>
            <a:off x="6930881" y="2135886"/>
            <a:ext cx="431477" cy="41790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Söhne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CB846C-F30E-8CC6-E748-F80046069897}"/>
              </a:ext>
            </a:extLst>
          </p:cNvPr>
          <p:cNvSpPr/>
          <p:nvPr/>
        </p:nvSpPr>
        <p:spPr>
          <a:xfrm>
            <a:off x="6334379" y="1373817"/>
            <a:ext cx="431477" cy="41790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733450-2A45-C210-8BE9-4E1CC5381C19}"/>
              </a:ext>
            </a:extLst>
          </p:cNvPr>
          <p:cNvSpPr/>
          <p:nvPr/>
        </p:nvSpPr>
        <p:spPr>
          <a:xfrm>
            <a:off x="5737877" y="2191766"/>
            <a:ext cx="431477" cy="41790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Söhne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FB29EF-587B-5055-6354-FDF30E1757CA}"/>
              </a:ext>
            </a:extLst>
          </p:cNvPr>
          <p:cNvSpPr/>
          <p:nvPr/>
        </p:nvSpPr>
        <p:spPr>
          <a:xfrm>
            <a:off x="5936711" y="3011092"/>
            <a:ext cx="431477" cy="41790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Söhne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73C4D7-3947-A47A-9FE6-84438319CE5C}"/>
              </a:ext>
            </a:extLst>
          </p:cNvPr>
          <p:cNvSpPr/>
          <p:nvPr/>
        </p:nvSpPr>
        <p:spPr>
          <a:xfrm>
            <a:off x="5141375" y="3031332"/>
            <a:ext cx="431477" cy="41790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Söhne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F5F3FA-7E8B-091B-639D-384ED8145EE6}"/>
              </a:ext>
            </a:extLst>
          </p:cNvPr>
          <p:cNvSpPr/>
          <p:nvPr/>
        </p:nvSpPr>
        <p:spPr>
          <a:xfrm>
            <a:off x="6732047" y="3011092"/>
            <a:ext cx="431477" cy="41790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Söhne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E687AE-BD2B-DFA8-B47B-4660D75E6AD1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 flipH="1">
            <a:off x="5953616" y="1791725"/>
            <a:ext cx="596502" cy="40004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020700-6143-8E6D-C807-E9CC80078161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 flipH="1">
            <a:off x="5357114" y="2609674"/>
            <a:ext cx="596502" cy="42165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F68181-1ABC-B533-9ED9-97514D41F21D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5953616" y="2609674"/>
            <a:ext cx="198834" cy="40141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957BE6-A202-B2D8-4CCA-416F5050C8DC}"/>
              </a:ext>
            </a:extLst>
          </p:cNvPr>
          <p:cNvCxnSpPr>
            <a:cxnSpLocks/>
            <a:stCxn id="10" idx="4"/>
            <a:endCxn id="8" idx="0"/>
          </p:cNvCxnSpPr>
          <p:nvPr/>
        </p:nvCxnSpPr>
        <p:spPr>
          <a:xfrm>
            <a:off x="6550118" y="1791725"/>
            <a:ext cx="596502" cy="34416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84D3FB-297E-6DE2-3918-AD1781FB7A7E}"/>
              </a:ext>
            </a:extLst>
          </p:cNvPr>
          <p:cNvCxnSpPr>
            <a:cxnSpLocks/>
            <a:stCxn id="8" idx="4"/>
            <a:endCxn id="7" idx="0"/>
          </p:cNvCxnSpPr>
          <p:nvPr/>
        </p:nvCxnSpPr>
        <p:spPr>
          <a:xfrm>
            <a:off x="7146620" y="2553794"/>
            <a:ext cx="600593" cy="45729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249231-C1E9-BB2C-430F-206D66158E8C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 flipH="1">
            <a:off x="6947786" y="2553794"/>
            <a:ext cx="198834" cy="45729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34">
            <a:extLst>
              <a:ext uri="{FF2B5EF4-FFF2-40B4-BE49-F238E27FC236}">
                <a16:creationId xmlns:a16="http://schemas.microsoft.com/office/drawing/2014/main" id="{B5E28E4D-91B7-2963-3FDE-B4A500F7C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562738"/>
              </p:ext>
            </p:extLst>
          </p:nvPr>
        </p:nvGraphicFramePr>
        <p:xfrm>
          <a:off x="4105907" y="3881516"/>
          <a:ext cx="1003430" cy="924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15">
                  <a:extLst>
                    <a:ext uri="{9D8B030D-6E8A-4147-A177-3AD203B41FA5}">
                      <a16:colId xmlns:a16="http://schemas.microsoft.com/office/drawing/2014/main" val="479627371"/>
                    </a:ext>
                  </a:extLst>
                </a:gridCol>
                <a:gridCol w="293617">
                  <a:extLst>
                    <a:ext uri="{9D8B030D-6E8A-4147-A177-3AD203B41FA5}">
                      <a16:colId xmlns:a16="http://schemas.microsoft.com/office/drawing/2014/main" val="1918687524"/>
                    </a:ext>
                  </a:extLst>
                </a:gridCol>
                <a:gridCol w="369198">
                  <a:extLst>
                    <a:ext uri="{9D8B030D-6E8A-4147-A177-3AD203B41FA5}">
                      <a16:colId xmlns:a16="http://schemas.microsoft.com/office/drawing/2014/main" val="216064006"/>
                    </a:ext>
                  </a:extLst>
                </a:gridCol>
              </a:tblGrid>
              <a:tr h="924266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80165"/>
                  </a:ext>
                </a:extLst>
              </a:tr>
            </a:tbl>
          </a:graphicData>
        </a:graphic>
      </p:graphicFrame>
      <p:graphicFrame>
        <p:nvGraphicFramePr>
          <p:cNvPr id="58" name="Table 34">
            <a:extLst>
              <a:ext uri="{FF2B5EF4-FFF2-40B4-BE49-F238E27FC236}">
                <a16:creationId xmlns:a16="http://schemas.microsoft.com/office/drawing/2014/main" id="{B01A865E-B4D1-C7CC-21C6-FC9CE012FE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316829"/>
              </p:ext>
            </p:extLst>
          </p:nvPr>
        </p:nvGraphicFramePr>
        <p:xfrm>
          <a:off x="5443373" y="3882785"/>
          <a:ext cx="1003431" cy="924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15">
                  <a:extLst>
                    <a:ext uri="{9D8B030D-6E8A-4147-A177-3AD203B41FA5}">
                      <a16:colId xmlns:a16="http://schemas.microsoft.com/office/drawing/2014/main" val="479627371"/>
                    </a:ext>
                  </a:extLst>
                </a:gridCol>
                <a:gridCol w="331408">
                  <a:extLst>
                    <a:ext uri="{9D8B030D-6E8A-4147-A177-3AD203B41FA5}">
                      <a16:colId xmlns:a16="http://schemas.microsoft.com/office/drawing/2014/main" val="1918687524"/>
                    </a:ext>
                  </a:extLst>
                </a:gridCol>
                <a:gridCol w="331408">
                  <a:extLst>
                    <a:ext uri="{9D8B030D-6E8A-4147-A177-3AD203B41FA5}">
                      <a16:colId xmlns:a16="http://schemas.microsoft.com/office/drawing/2014/main" val="216064006"/>
                    </a:ext>
                  </a:extLst>
                </a:gridCol>
              </a:tblGrid>
              <a:tr h="924266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80165"/>
                  </a:ext>
                </a:extLst>
              </a:tr>
            </a:tbl>
          </a:graphicData>
        </a:graphic>
      </p:graphicFrame>
      <p:graphicFrame>
        <p:nvGraphicFramePr>
          <p:cNvPr id="59" name="Table 34">
            <a:extLst>
              <a:ext uri="{FF2B5EF4-FFF2-40B4-BE49-F238E27FC236}">
                <a16:creationId xmlns:a16="http://schemas.microsoft.com/office/drawing/2014/main" id="{035935E6-EC9D-65DC-F09A-9A6A32CA9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805273"/>
              </p:ext>
            </p:extLst>
          </p:nvPr>
        </p:nvGraphicFramePr>
        <p:xfrm>
          <a:off x="6788568" y="3884220"/>
          <a:ext cx="1003431" cy="924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15">
                  <a:extLst>
                    <a:ext uri="{9D8B030D-6E8A-4147-A177-3AD203B41FA5}">
                      <a16:colId xmlns:a16="http://schemas.microsoft.com/office/drawing/2014/main" val="479627371"/>
                    </a:ext>
                  </a:extLst>
                </a:gridCol>
                <a:gridCol w="331408">
                  <a:extLst>
                    <a:ext uri="{9D8B030D-6E8A-4147-A177-3AD203B41FA5}">
                      <a16:colId xmlns:a16="http://schemas.microsoft.com/office/drawing/2014/main" val="1918687524"/>
                    </a:ext>
                  </a:extLst>
                </a:gridCol>
                <a:gridCol w="331408">
                  <a:extLst>
                    <a:ext uri="{9D8B030D-6E8A-4147-A177-3AD203B41FA5}">
                      <a16:colId xmlns:a16="http://schemas.microsoft.com/office/drawing/2014/main" val="216064006"/>
                    </a:ext>
                  </a:extLst>
                </a:gridCol>
              </a:tblGrid>
              <a:tr h="924266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80165"/>
                  </a:ext>
                </a:extLst>
              </a:tr>
            </a:tbl>
          </a:graphicData>
        </a:graphic>
      </p:graphicFrame>
      <p:graphicFrame>
        <p:nvGraphicFramePr>
          <p:cNvPr id="60" name="Table 34">
            <a:extLst>
              <a:ext uri="{FF2B5EF4-FFF2-40B4-BE49-F238E27FC236}">
                <a16:creationId xmlns:a16="http://schemas.microsoft.com/office/drawing/2014/main" id="{DEC513B3-3598-A876-0A80-91719A969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326171"/>
              </p:ext>
            </p:extLst>
          </p:nvPr>
        </p:nvGraphicFramePr>
        <p:xfrm>
          <a:off x="8121504" y="3883182"/>
          <a:ext cx="1000385" cy="924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581">
                  <a:extLst>
                    <a:ext uri="{9D8B030D-6E8A-4147-A177-3AD203B41FA5}">
                      <a16:colId xmlns:a16="http://schemas.microsoft.com/office/drawing/2014/main" val="479627371"/>
                    </a:ext>
                  </a:extLst>
                </a:gridCol>
                <a:gridCol w="330402">
                  <a:extLst>
                    <a:ext uri="{9D8B030D-6E8A-4147-A177-3AD203B41FA5}">
                      <a16:colId xmlns:a16="http://schemas.microsoft.com/office/drawing/2014/main" val="1918687524"/>
                    </a:ext>
                  </a:extLst>
                </a:gridCol>
                <a:gridCol w="330402">
                  <a:extLst>
                    <a:ext uri="{9D8B030D-6E8A-4147-A177-3AD203B41FA5}">
                      <a16:colId xmlns:a16="http://schemas.microsoft.com/office/drawing/2014/main" val="216064006"/>
                    </a:ext>
                  </a:extLst>
                </a:gridCol>
              </a:tblGrid>
              <a:tr h="924266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80165"/>
                  </a:ext>
                </a:extLst>
              </a:tr>
            </a:tbl>
          </a:graphicData>
        </a:graphic>
      </p:graphicFrame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42E6646-20A4-53DE-D5BF-AC7A53A6E967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6446804" y="4344918"/>
            <a:ext cx="341764" cy="1435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41AD42-2A9E-47BB-596D-20D93AF0BD50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 flipV="1">
            <a:off x="7791999" y="4345315"/>
            <a:ext cx="329505" cy="1038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5BE1B77-E327-7012-6D61-9F97143CD1BA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4384675" y="3449240"/>
            <a:ext cx="972439" cy="43227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9412260-2E2F-CEA3-33CE-F22DA2BC7AF5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5622925" y="3429000"/>
            <a:ext cx="529525" cy="45251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2ABD26-6BC7-F0C5-1854-E8A52C2E6A58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6947786" y="3429000"/>
            <a:ext cx="0" cy="45251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D870167-9168-1EE7-FB51-14A239F47C3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747213" y="3429000"/>
            <a:ext cx="549062" cy="45251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38BDD3B7-8649-3336-B3B3-5C2E1174AE16}"/>
              </a:ext>
            </a:extLst>
          </p:cNvPr>
          <p:cNvSpPr txBox="1"/>
          <p:nvPr/>
        </p:nvSpPr>
        <p:spPr>
          <a:xfrm>
            <a:off x="5823981" y="2220725"/>
            <a:ext cx="22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ECC1CE8-8D4A-981D-9203-BFF793F0ED02}"/>
              </a:ext>
            </a:extLst>
          </p:cNvPr>
          <p:cNvSpPr txBox="1"/>
          <p:nvPr/>
        </p:nvSpPr>
        <p:spPr>
          <a:xfrm>
            <a:off x="7050794" y="2177478"/>
            <a:ext cx="22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B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BC20E3D-D27F-4A4E-0774-9177B3F4CA95}"/>
              </a:ext>
            </a:extLst>
          </p:cNvPr>
          <p:cNvSpPr txBox="1"/>
          <p:nvPr/>
        </p:nvSpPr>
        <p:spPr>
          <a:xfrm>
            <a:off x="6736138" y="3035064"/>
            <a:ext cx="44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AB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1821D81-4B3D-0BBD-7AA9-0983A1F4E62C}"/>
              </a:ext>
            </a:extLst>
          </p:cNvPr>
          <p:cNvSpPr txBox="1"/>
          <p:nvPr/>
        </p:nvSpPr>
        <p:spPr>
          <a:xfrm>
            <a:off x="5109337" y="3031332"/>
            <a:ext cx="50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26EA891-A6E9-475B-D9C9-264B1A95B6D8}"/>
              </a:ext>
            </a:extLst>
          </p:cNvPr>
          <p:cNvSpPr txBox="1"/>
          <p:nvPr/>
        </p:nvSpPr>
        <p:spPr>
          <a:xfrm>
            <a:off x="7501842" y="3030936"/>
            <a:ext cx="471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BB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5E1D4FC-8538-2CAA-F75A-7637F399EF72}"/>
              </a:ext>
            </a:extLst>
          </p:cNvPr>
          <p:cNvSpPr txBox="1"/>
          <p:nvPr/>
        </p:nvSpPr>
        <p:spPr>
          <a:xfrm>
            <a:off x="5911475" y="3031597"/>
            <a:ext cx="50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CA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E7D2BCA-F4B0-46C5-B13D-30C33A9BE2EC}"/>
              </a:ext>
            </a:extLst>
          </p:cNvPr>
          <p:cNvSpPr txBox="1"/>
          <p:nvPr/>
        </p:nvSpPr>
        <p:spPr>
          <a:xfrm>
            <a:off x="4164486" y="3881516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 </a:t>
            </a:r>
            <a:r>
              <a:rPr lang="en-CA" dirty="0" err="1">
                <a:latin typeface="Söhne"/>
              </a:rPr>
              <a:t>A</a:t>
            </a:r>
            <a:r>
              <a:rPr lang="en-CA" dirty="0">
                <a:latin typeface="Söhne"/>
              </a:rPr>
              <a:t> </a:t>
            </a:r>
            <a:r>
              <a:rPr lang="en-CA" dirty="0" err="1">
                <a:latin typeface="Söhne"/>
              </a:rPr>
              <a:t>A</a:t>
            </a:r>
            <a:endParaRPr lang="en-CA" dirty="0">
              <a:latin typeface="Söhne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E3DFEF-D4FC-96AA-02FA-7FEB1ECC35B4}"/>
              </a:ext>
            </a:extLst>
          </p:cNvPr>
          <p:cNvSpPr txBox="1"/>
          <p:nvPr/>
        </p:nvSpPr>
        <p:spPr>
          <a:xfrm>
            <a:off x="4482977" y="3881516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 </a:t>
            </a:r>
            <a:r>
              <a:rPr lang="en-CA" dirty="0" err="1">
                <a:latin typeface="Söhne"/>
              </a:rPr>
              <a:t>A</a:t>
            </a:r>
            <a:r>
              <a:rPr lang="en-CA" dirty="0">
                <a:latin typeface="Söhne"/>
              </a:rPr>
              <a:t> B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08A0F46-EF94-4582-93A7-AD1B13D13109}"/>
              </a:ext>
            </a:extLst>
          </p:cNvPr>
          <p:cNvSpPr txBox="1"/>
          <p:nvPr/>
        </p:nvSpPr>
        <p:spPr>
          <a:xfrm>
            <a:off x="4790846" y="3881516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 B 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C631F79-4C20-C9A9-399E-D6F57ADB3EA5}"/>
              </a:ext>
            </a:extLst>
          </p:cNvPr>
          <p:cNvSpPr txBox="1"/>
          <p:nvPr/>
        </p:nvSpPr>
        <p:spPr>
          <a:xfrm>
            <a:off x="5501129" y="3909587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 C A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09CE57F-CFF4-344F-4BD2-9F79E47673E1}"/>
              </a:ext>
            </a:extLst>
          </p:cNvPr>
          <p:cNvSpPr txBox="1"/>
          <p:nvPr/>
        </p:nvSpPr>
        <p:spPr>
          <a:xfrm>
            <a:off x="5819620" y="3909587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ACC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42DE432-D280-F000-5671-B19AECDDA9D1}"/>
              </a:ext>
            </a:extLst>
          </p:cNvPr>
          <p:cNvSpPr txBox="1"/>
          <p:nvPr/>
        </p:nvSpPr>
        <p:spPr>
          <a:xfrm>
            <a:off x="6848289" y="3912952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B A B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12DB05A-9D77-A5B7-E7F2-870A86CBAB27}"/>
              </a:ext>
            </a:extLst>
          </p:cNvPr>
          <p:cNvSpPr txBox="1"/>
          <p:nvPr/>
        </p:nvSpPr>
        <p:spPr>
          <a:xfrm>
            <a:off x="7162859" y="3906120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B A C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35577E2-7A7B-AC79-9730-40E27191E6A8}"/>
              </a:ext>
            </a:extLst>
          </p:cNvPr>
          <p:cNvSpPr txBox="1"/>
          <p:nvPr/>
        </p:nvSpPr>
        <p:spPr>
          <a:xfrm>
            <a:off x="8162886" y="3881516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B </a:t>
            </a:r>
            <a:r>
              <a:rPr lang="en-CA" dirty="0" err="1">
                <a:latin typeface="Söhne"/>
              </a:rPr>
              <a:t>B</a:t>
            </a:r>
            <a:r>
              <a:rPr lang="en-CA" dirty="0">
                <a:latin typeface="Söhne"/>
              </a:rPr>
              <a:t> </a:t>
            </a:r>
            <a:r>
              <a:rPr lang="en-CA" dirty="0" err="1">
                <a:latin typeface="Söhne"/>
              </a:rPr>
              <a:t>B</a:t>
            </a:r>
            <a:endParaRPr lang="en-CA" dirty="0">
              <a:latin typeface="Söhne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84B0943-4302-196A-2FCC-E2A8133012EC}"/>
              </a:ext>
            </a:extLst>
          </p:cNvPr>
          <p:cNvSpPr txBox="1"/>
          <p:nvPr/>
        </p:nvSpPr>
        <p:spPr>
          <a:xfrm>
            <a:off x="8481377" y="3881516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B </a:t>
            </a:r>
            <a:r>
              <a:rPr lang="en-CA" dirty="0" err="1">
                <a:latin typeface="Söhne"/>
              </a:rPr>
              <a:t>B</a:t>
            </a:r>
            <a:r>
              <a:rPr lang="en-CA" dirty="0">
                <a:latin typeface="Söhne"/>
              </a:rPr>
              <a:t> C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BE89D7-4CD5-DFBE-CC63-DE3DE32B51E4}"/>
              </a:ext>
            </a:extLst>
          </p:cNvPr>
          <p:cNvCxnSpPr>
            <a:cxnSpLocks/>
          </p:cNvCxnSpPr>
          <p:nvPr/>
        </p:nvCxnSpPr>
        <p:spPr>
          <a:xfrm>
            <a:off x="5103639" y="4363372"/>
            <a:ext cx="341764" cy="1435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C567E1-5A02-7370-4348-4AF64473A31E}"/>
              </a:ext>
            </a:extLst>
          </p:cNvPr>
          <p:cNvCxnSpPr>
            <a:cxnSpLocks/>
          </p:cNvCxnSpPr>
          <p:nvPr/>
        </p:nvCxnSpPr>
        <p:spPr>
          <a:xfrm flipH="1">
            <a:off x="5826425" y="1758221"/>
            <a:ext cx="507954" cy="3243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5655A4-E6B3-9222-4D81-DE9773EC3910}"/>
              </a:ext>
            </a:extLst>
          </p:cNvPr>
          <p:cNvCxnSpPr>
            <a:cxnSpLocks/>
          </p:cNvCxnSpPr>
          <p:nvPr/>
        </p:nvCxnSpPr>
        <p:spPr>
          <a:xfrm flipH="1">
            <a:off x="5137284" y="2597787"/>
            <a:ext cx="566783" cy="38496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0BBD77-BCFB-8C6A-AFA2-E97134DD17F4}"/>
              </a:ext>
            </a:extLst>
          </p:cNvPr>
          <p:cNvCxnSpPr>
            <a:cxnSpLocks/>
          </p:cNvCxnSpPr>
          <p:nvPr/>
        </p:nvCxnSpPr>
        <p:spPr>
          <a:xfrm flipH="1">
            <a:off x="4445000" y="3399660"/>
            <a:ext cx="646302" cy="31723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C74F028-94D7-D415-6CA8-06E3541EE5F6}"/>
              </a:ext>
            </a:extLst>
          </p:cNvPr>
          <p:cNvSpPr/>
          <p:nvPr/>
        </p:nvSpPr>
        <p:spPr>
          <a:xfrm>
            <a:off x="3969622" y="3764280"/>
            <a:ext cx="1266311" cy="115316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470E7B2-642A-C9DD-0C19-3AD33ED2A85D}"/>
              </a:ext>
            </a:extLst>
          </p:cNvPr>
          <p:cNvSpPr/>
          <p:nvPr/>
        </p:nvSpPr>
        <p:spPr>
          <a:xfrm>
            <a:off x="4726230" y="3824801"/>
            <a:ext cx="369537" cy="1032118"/>
          </a:xfrm>
          <a:prstGeom prst="ellipse">
            <a:avLst/>
          </a:prstGeom>
          <a:noFill/>
          <a:ln w="190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A41B3C-7076-6663-BE39-A058D8F926F9}"/>
              </a:ext>
            </a:extLst>
          </p:cNvPr>
          <p:cNvSpPr txBox="1"/>
          <p:nvPr/>
        </p:nvSpPr>
        <p:spPr>
          <a:xfrm>
            <a:off x="4844038" y="1720394"/>
            <a:ext cx="1013584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+mj-lt"/>
              </a:rPr>
              <a:t>A &lt; ABA &lt; 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CE04A5-04F0-44ED-98A0-912360E66AB3}"/>
              </a:ext>
            </a:extLst>
          </p:cNvPr>
          <p:cNvSpPr txBox="1"/>
          <p:nvPr/>
        </p:nvSpPr>
        <p:spPr>
          <a:xfrm>
            <a:off x="3812421" y="2495856"/>
            <a:ext cx="1410967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+mj-lt"/>
              </a:rPr>
              <a:t>AAA &lt; ABA &lt; ACA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5594B3-4051-D65F-AE93-AECFEC0E7AA5}"/>
              </a:ext>
            </a:extLst>
          </p:cNvPr>
          <p:cNvSpPr txBox="1"/>
          <p:nvPr/>
        </p:nvSpPr>
        <p:spPr>
          <a:xfrm>
            <a:off x="2856459" y="4412175"/>
            <a:ext cx="1013584" cy="261610"/>
          </a:xfrm>
          <a:prstGeom prst="rect">
            <a:avLst/>
          </a:prstGeom>
          <a:solidFill>
            <a:srgbClr val="00B050">
              <a:alpha val="37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100" dirty="0">
                <a:latin typeface="+mj-lt"/>
              </a:rPr>
              <a:t>Target Node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8DBA34-0833-6D4C-54B0-445C6F5E1A1A}"/>
              </a:ext>
            </a:extLst>
          </p:cNvPr>
          <p:cNvSpPr txBox="1"/>
          <p:nvPr/>
        </p:nvSpPr>
        <p:spPr>
          <a:xfrm>
            <a:off x="4645483" y="2085935"/>
            <a:ext cx="1009882" cy="261610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100" dirty="0">
                <a:latin typeface="+mj-lt"/>
              </a:rPr>
              <a:t>Jump Node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2F845-B312-3A21-4D62-D28D3440DBAB}"/>
              </a:ext>
            </a:extLst>
          </p:cNvPr>
          <p:cNvSpPr txBox="1"/>
          <p:nvPr/>
        </p:nvSpPr>
        <p:spPr>
          <a:xfrm>
            <a:off x="1179714" y="1391751"/>
            <a:ext cx="263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Söhne"/>
              </a:rPr>
              <a:t>Search for element ‘</a:t>
            </a:r>
            <a:r>
              <a:rPr lang="en-CA" sz="1600" b="1" dirty="0">
                <a:latin typeface="Söhne"/>
              </a:rPr>
              <a:t>ABA</a:t>
            </a:r>
            <a:r>
              <a:rPr lang="en-CA" sz="1600" dirty="0">
                <a:latin typeface="Söhne"/>
              </a:rPr>
              <a:t>’</a:t>
            </a: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176DDBBB-4410-64CB-7554-1C07790ED3E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1076351"/>
      </p:ext>
    </p:extLst>
  </p:cSld>
  <p:clrMapOvr>
    <a:masterClrMapping/>
  </p:clrMapOvr>
  <p:transition spd="slow" advClick="0" advTm="59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93 L -0.02357 0.02153 C -0.02787 0.02731 -0.03321 0.03657 -0.03972 0.04745 C -0.0448 0.06088 -0.05105 0.0831 -0.0517 0.09375 C -0.05339 0.10926 -0.05092 0.11643 -0.05261 0.13194 " pathEditMode="relative" rAng="7500000" ptsTypes="AAAAA">
                                      <p:cBhvr>
                                        <p:cTn id="4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4" y="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274 0.13148 L -0.09414 0.13958 C -0.10313 0.14051 -0.11368 0.14861 -0.12149 0.1625 C -0.13086 0.17731 -0.13698 0.19282 -0.1392 0.20856 L -0.14818 0.28055 " pathEditMode="relative" rAng="19140000" ptsTypes="AAAAA">
                                      <p:cBhvr>
                                        <p:cTn id="5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30" grpId="2" animBg="1"/>
      <p:bldP spid="33" grpId="0" animBg="1"/>
      <p:bldP spid="34" grpId="1" animBg="1"/>
      <p:bldP spid="36" grpId="0" animBg="1"/>
      <p:bldP spid="37" grpId="0" animBg="1"/>
      <p:bldP spid="38" grpId="0" animBg="1"/>
      <p:bldP spid="38" grpId="1" animBg="1"/>
      <p:bldP spid="38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BF2D2-EBE6-2681-7666-8EA76DC03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4695" y="648110"/>
            <a:ext cx="6738257" cy="317239"/>
          </a:xfrm>
        </p:spPr>
        <p:txBody>
          <a:bodyPr/>
          <a:lstStyle/>
          <a:p>
            <a:pPr marL="0" indent="0">
              <a:buNone/>
            </a:pPr>
            <a:r>
              <a:rPr lang="en-CA" sz="2800" dirty="0">
                <a:latin typeface="+mj-lt"/>
                <a:ea typeface="+mj-ea"/>
                <a:cs typeface="Posterama" panose="020B0504020200020000" pitchFamily="34" charset="0"/>
              </a:rPr>
              <a:t>Insert &amp; Update</a:t>
            </a:r>
            <a:endParaRPr lang="en-US" sz="2800" dirty="0">
              <a:latin typeface="+mj-lt"/>
              <a:ea typeface="+mj-ea"/>
              <a:cs typeface="Posterama" panose="020B0504020200020000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349EA-715F-F2A4-3EB9-725010F3A4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56F4C-C68B-F5BF-C976-59EA01EFFA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cap="none" spc="0" dirty="0"/>
              <a:t>PACTREE  OPERATIONS</a:t>
            </a:r>
            <a:endParaRPr lang="en-US" cap="non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0424D5-2EA6-E994-48AB-E45B692F852F}"/>
              </a:ext>
            </a:extLst>
          </p:cNvPr>
          <p:cNvSpPr/>
          <p:nvPr/>
        </p:nvSpPr>
        <p:spPr>
          <a:xfrm>
            <a:off x="7531474" y="3011092"/>
            <a:ext cx="431477" cy="41790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Söhne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42D8C3-3395-7568-0691-678D82349D4C}"/>
              </a:ext>
            </a:extLst>
          </p:cNvPr>
          <p:cNvSpPr/>
          <p:nvPr/>
        </p:nvSpPr>
        <p:spPr>
          <a:xfrm>
            <a:off x="6930881" y="2135886"/>
            <a:ext cx="431477" cy="41790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Söhne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CB846C-F30E-8CC6-E748-F80046069897}"/>
              </a:ext>
            </a:extLst>
          </p:cNvPr>
          <p:cNvSpPr/>
          <p:nvPr/>
        </p:nvSpPr>
        <p:spPr>
          <a:xfrm>
            <a:off x="6334379" y="1373817"/>
            <a:ext cx="431477" cy="41790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733450-2A45-C210-8BE9-4E1CC5381C19}"/>
              </a:ext>
            </a:extLst>
          </p:cNvPr>
          <p:cNvSpPr/>
          <p:nvPr/>
        </p:nvSpPr>
        <p:spPr>
          <a:xfrm>
            <a:off x="5737877" y="2191766"/>
            <a:ext cx="431477" cy="41790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Söhne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FB29EF-587B-5055-6354-FDF30E1757CA}"/>
              </a:ext>
            </a:extLst>
          </p:cNvPr>
          <p:cNvSpPr/>
          <p:nvPr/>
        </p:nvSpPr>
        <p:spPr>
          <a:xfrm>
            <a:off x="5936711" y="3011092"/>
            <a:ext cx="431477" cy="41790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Söhne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73C4D7-3947-A47A-9FE6-84438319CE5C}"/>
              </a:ext>
            </a:extLst>
          </p:cNvPr>
          <p:cNvSpPr/>
          <p:nvPr/>
        </p:nvSpPr>
        <p:spPr>
          <a:xfrm>
            <a:off x="5141375" y="3031332"/>
            <a:ext cx="431477" cy="41790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Söhne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F5F3FA-7E8B-091B-639D-384ED8145EE6}"/>
              </a:ext>
            </a:extLst>
          </p:cNvPr>
          <p:cNvSpPr/>
          <p:nvPr/>
        </p:nvSpPr>
        <p:spPr>
          <a:xfrm>
            <a:off x="6732047" y="3011092"/>
            <a:ext cx="431477" cy="41790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Söhne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E687AE-BD2B-DFA8-B47B-4660D75E6AD1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 flipH="1">
            <a:off x="5953616" y="1791725"/>
            <a:ext cx="596502" cy="40004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020700-6143-8E6D-C807-E9CC80078161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 flipH="1">
            <a:off x="5357114" y="2609674"/>
            <a:ext cx="596502" cy="42165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F68181-1ABC-B533-9ED9-97514D41F21D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5953616" y="2609674"/>
            <a:ext cx="198834" cy="40141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957BE6-A202-B2D8-4CCA-416F5050C8DC}"/>
              </a:ext>
            </a:extLst>
          </p:cNvPr>
          <p:cNvCxnSpPr>
            <a:cxnSpLocks/>
            <a:stCxn id="10" idx="4"/>
            <a:endCxn id="8" idx="0"/>
          </p:cNvCxnSpPr>
          <p:nvPr/>
        </p:nvCxnSpPr>
        <p:spPr>
          <a:xfrm>
            <a:off x="6550118" y="1791725"/>
            <a:ext cx="596502" cy="34416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84D3FB-297E-6DE2-3918-AD1781FB7A7E}"/>
              </a:ext>
            </a:extLst>
          </p:cNvPr>
          <p:cNvCxnSpPr>
            <a:cxnSpLocks/>
            <a:stCxn id="8" idx="4"/>
            <a:endCxn id="7" idx="0"/>
          </p:cNvCxnSpPr>
          <p:nvPr/>
        </p:nvCxnSpPr>
        <p:spPr>
          <a:xfrm>
            <a:off x="7146620" y="2553794"/>
            <a:ext cx="600593" cy="45729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249231-C1E9-BB2C-430F-206D66158E8C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 flipH="1">
            <a:off x="6947786" y="2553794"/>
            <a:ext cx="198834" cy="45729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34">
            <a:extLst>
              <a:ext uri="{FF2B5EF4-FFF2-40B4-BE49-F238E27FC236}">
                <a16:creationId xmlns:a16="http://schemas.microsoft.com/office/drawing/2014/main" id="{B5E28E4D-91B7-2963-3FDE-B4A500F7C796}"/>
              </a:ext>
            </a:extLst>
          </p:cNvPr>
          <p:cNvGraphicFramePr>
            <a:graphicFrameLocks noGrp="1"/>
          </p:cNvGraphicFramePr>
          <p:nvPr/>
        </p:nvGraphicFramePr>
        <p:xfrm>
          <a:off x="4105907" y="3881516"/>
          <a:ext cx="1003430" cy="924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15">
                  <a:extLst>
                    <a:ext uri="{9D8B030D-6E8A-4147-A177-3AD203B41FA5}">
                      <a16:colId xmlns:a16="http://schemas.microsoft.com/office/drawing/2014/main" val="479627371"/>
                    </a:ext>
                  </a:extLst>
                </a:gridCol>
                <a:gridCol w="293617">
                  <a:extLst>
                    <a:ext uri="{9D8B030D-6E8A-4147-A177-3AD203B41FA5}">
                      <a16:colId xmlns:a16="http://schemas.microsoft.com/office/drawing/2014/main" val="1918687524"/>
                    </a:ext>
                  </a:extLst>
                </a:gridCol>
                <a:gridCol w="369198">
                  <a:extLst>
                    <a:ext uri="{9D8B030D-6E8A-4147-A177-3AD203B41FA5}">
                      <a16:colId xmlns:a16="http://schemas.microsoft.com/office/drawing/2014/main" val="216064006"/>
                    </a:ext>
                  </a:extLst>
                </a:gridCol>
              </a:tblGrid>
              <a:tr h="924266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80165"/>
                  </a:ext>
                </a:extLst>
              </a:tr>
            </a:tbl>
          </a:graphicData>
        </a:graphic>
      </p:graphicFrame>
      <p:graphicFrame>
        <p:nvGraphicFramePr>
          <p:cNvPr id="58" name="Table 34">
            <a:extLst>
              <a:ext uri="{FF2B5EF4-FFF2-40B4-BE49-F238E27FC236}">
                <a16:creationId xmlns:a16="http://schemas.microsoft.com/office/drawing/2014/main" id="{B01A865E-B4D1-C7CC-21C6-FC9CE012FE7B}"/>
              </a:ext>
            </a:extLst>
          </p:cNvPr>
          <p:cNvGraphicFramePr>
            <a:graphicFrameLocks noGrp="1"/>
          </p:cNvGraphicFramePr>
          <p:nvPr/>
        </p:nvGraphicFramePr>
        <p:xfrm>
          <a:off x="5443373" y="3882785"/>
          <a:ext cx="1003431" cy="924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15">
                  <a:extLst>
                    <a:ext uri="{9D8B030D-6E8A-4147-A177-3AD203B41FA5}">
                      <a16:colId xmlns:a16="http://schemas.microsoft.com/office/drawing/2014/main" val="479627371"/>
                    </a:ext>
                  </a:extLst>
                </a:gridCol>
                <a:gridCol w="331408">
                  <a:extLst>
                    <a:ext uri="{9D8B030D-6E8A-4147-A177-3AD203B41FA5}">
                      <a16:colId xmlns:a16="http://schemas.microsoft.com/office/drawing/2014/main" val="1918687524"/>
                    </a:ext>
                  </a:extLst>
                </a:gridCol>
                <a:gridCol w="331408">
                  <a:extLst>
                    <a:ext uri="{9D8B030D-6E8A-4147-A177-3AD203B41FA5}">
                      <a16:colId xmlns:a16="http://schemas.microsoft.com/office/drawing/2014/main" val="216064006"/>
                    </a:ext>
                  </a:extLst>
                </a:gridCol>
              </a:tblGrid>
              <a:tr h="924266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80165"/>
                  </a:ext>
                </a:extLst>
              </a:tr>
            </a:tbl>
          </a:graphicData>
        </a:graphic>
      </p:graphicFrame>
      <p:graphicFrame>
        <p:nvGraphicFramePr>
          <p:cNvPr id="59" name="Table 34">
            <a:extLst>
              <a:ext uri="{FF2B5EF4-FFF2-40B4-BE49-F238E27FC236}">
                <a16:creationId xmlns:a16="http://schemas.microsoft.com/office/drawing/2014/main" id="{035935E6-EC9D-65DC-F09A-9A6A32CA9322}"/>
              </a:ext>
            </a:extLst>
          </p:cNvPr>
          <p:cNvGraphicFramePr>
            <a:graphicFrameLocks noGrp="1"/>
          </p:cNvGraphicFramePr>
          <p:nvPr/>
        </p:nvGraphicFramePr>
        <p:xfrm>
          <a:off x="6788568" y="3884220"/>
          <a:ext cx="1003431" cy="924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15">
                  <a:extLst>
                    <a:ext uri="{9D8B030D-6E8A-4147-A177-3AD203B41FA5}">
                      <a16:colId xmlns:a16="http://schemas.microsoft.com/office/drawing/2014/main" val="479627371"/>
                    </a:ext>
                  </a:extLst>
                </a:gridCol>
                <a:gridCol w="331408">
                  <a:extLst>
                    <a:ext uri="{9D8B030D-6E8A-4147-A177-3AD203B41FA5}">
                      <a16:colId xmlns:a16="http://schemas.microsoft.com/office/drawing/2014/main" val="1918687524"/>
                    </a:ext>
                  </a:extLst>
                </a:gridCol>
                <a:gridCol w="331408">
                  <a:extLst>
                    <a:ext uri="{9D8B030D-6E8A-4147-A177-3AD203B41FA5}">
                      <a16:colId xmlns:a16="http://schemas.microsoft.com/office/drawing/2014/main" val="216064006"/>
                    </a:ext>
                  </a:extLst>
                </a:gridCol>
              </a:tblGrid>
              <a:tr h="924266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80165"/>
                  </a:ext>
                </a:extLst>
              </a:tr>
            </a:tbl>
          </a:graphicData>
        </a:graphic>
      </p:graphicFrame>
      <p:graphicFrame>
        <p:nvGraphicFramePr>
          <p:cNvPr id="60" name="Table 34">
            <a:extLst>
              <a:ext uri="{FF2B5EF4-FFF2-40B4-BE49-F238E27FC236}">
                <a16:creationId xmlns:a16="http://schemas.microsoft.com/office/drawing/2014/main" id="{DEC513B3-3598-A876-0A80-91719A9691BC}"/>
              </a:ext>
            </a:extLst>
          </p:cNvPr>
          <p:cNvGraphicFramePr>
            <a:graphicFrameLocks noGrp="1"/>
          </p:cNvGraphicFramePr>
          <p:nvPr/>
        </p:nvGraphicFramePr>
        <p:xfrm>
          <a:off x="8121504" y="3883182"/>
          <a:ext cx="1000385" cy="924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581">
                  <a:extLst>
                    <a:ext uri="{9D8B030D-6E8A-4147-A177-3AD203B41FA5}">
                      <a16:colId xmlns:a16="http://schemas.microsoft.com/office/drawing/2014/main" val="479627371"/>
                    </a:ext>
                  </a:extLst>
                </a:gridCol>
                <a:gridCol w="330402">
                  <a:extLst>
                    <a:ext uri="{9D8B030D-6E8A-4147-A177-3AD203B41FA5}">
                      <a16:colId xmlns:a16="http://schemas.microsoft.com/office/drawing/2014/main" val="1918687524"/>
                    </a:ext>
                  </a:extLst>
                </a:gridCol>
                <a:gridCol w="330402">
                  <a:extLst>
                    <a:ext uri="{9D8B030D-6E8A-4147-A177-3AD203B41FA5}">
                      <a16:colId xmlns:a16="http://schemas.microsoft.com/office/drawing/2014/main" val="216064006"/>
                    </a:ext>
                  </a:extLst>
                </a:gridCol>
              </a:tblGrid>
              <a:tr h="924266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80165"/>
                  </a:ext>
                </a:extLst>
              </a:tr>
            </a:tbl>
          </a:graphicData>
        </a:graphic>
      </p:graphicFrame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42E6646-20A4-53DE-D5BF-AC7A53A6E967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6446804" y="4344918"/>
            <a:ext cx="341764" cy="1435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41AD42-2A9E-47BB-596D-20D93AF0BD50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 flipV="1">
            <a:off x="7791999" y="4345315"/>
            <a:ext cx="329505" cy="1038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5BE1B77-E327-7012-6D61-9F97143CD1BA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4384675" y="3449240"/>
            <a:ext cx="972439" cy="43227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9412260-2E2F-CEA3-33CE-F22DA2BC7AF5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5622925" y="3429000"/>
            <a:ext cx="529525" cy="45251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2ABD26-6BC7-F0C5-1854-E8A52C2E6A58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6947786" y="3429000"/>
            <a:ext cx="0" cy="45251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D870167-9168-1EE7-FB51-14A239F47C3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747213" y="3429000"/>
            <a:ext cx="549062" cy="45251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38BDD3B7-8649-3336-B3B3-5C2E1174AE16}"/>
              </a:ext>
            </a:extLst>
          </p:cNvPr>
          <p:cNvSpPr txBox="1"/>
          <p:nvPr/>
        </p:nvSpPr>
        <p:spPr>
          <a:xfrm>
            <a:off x="5823981" y="2220725"/>
            <a:ext cx="22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ECC1CE8-8D4A-981D-9203-BFF793F0ED02}"/>
              </a:ext>
            </a:extLst>
          </p:cNvPr>
          <p:cNvSpPr txBox="1"/>
          <p:nvPr/>
        </p:nvSpPr>
        <p:spPr>
          <a:xfrm>
            <a:off x="7050794" y="2177478"/>
            <a:ext cx="22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B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BC20E3D-D27F-4A4E-0774-9177B3F4CA95}"/>
              </a:ext>
            </a:extLst>
          </p:cNvPr>
          <p:cNvSpPr txBox="1"/>
          <p:nvPr/>
        </p:nvSpPr>
        <p:spPr>
          <a:xfrm>
            <a:off x="6736138" y="3035064"/>
            <a:ext cx="44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AB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1821D81-4B3D-0BBD-7AA9-0983A1F4E62C}"/>
              </a:ext>
            </a:extLst>
          </p:cNvPr>
          <p:cNvSpPr txBox="1"/>
          <p:nvPr/>
        </p:nvSpPr>
        <p:spPr>
          <a:xfrm>
            <a:off x="5109337" y="3031332"/>
            <a:ext cx="50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26EA891-A6E9-475B-D9C9-264B1A95B6D8}"/>
              </a:ext>
            </a:extLst>
          </p:cNvPr>
          <p:cNvSpPr txBox="1"/>
          <p:nvPr/>
        </p:nvSpPr>
        <p:spPr>
          <a:xfrm>
            <a:off x="7501842" y="3030936"/>
            <a:ext cx="471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BB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5E1D4FC-8538-2CAA-F75A-7637F399EF72}"/>
              </a:ext>
            </a:extLst>
          </p:cNvPr>
          <p:cNvSpPr txBox="1"/>
          <p:nvPr/>
        </p:nvSpPr>
        <p:spPr>
          <a:xfrm>
            <a:off x="5911475" y="3031597"/>
            <a:ext cx="50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CA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E7D2BCA-F4B0-46C5-B13D-30C33A9BE2EC}"/>
              </a:ext>
            </a:extLst>
          </p:cNvPr>
          <p:cNvSpPr txBox="1"/>
          <p:nvPr/>
        </p:nvSpPr>
        <p:spPr>
          <a:xfrm>
            <a:off x="4164486" y="3881516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 </a:t>
            </a:r>
            <a:r>
              <a:rPr lang="en-CA" dirty="0" err="1">
                <a:latin typeface="Söhne"/>
              </a:rPr>
              <a:t>A</a:t>
            </a:r>
            <a:r>
              <a:rPr lang="en-CA" dirty="0">
                <a:latin typeface="Söhne"/>
              </a:rPr>
              <a:t> </a:t>
            </a:r>
            <a:r>
              <a:rPr lang="en-CA" dirty="0" err="1">
                <a:latin typeface="Söhne"/>
              </a:rPr>
              <a:t>A</a:t>
            </a:r>
            <a:endParaRPr lang="en-CA" dirty="0">
              <a:latin typeface="Söhne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E3DFEF-D4FC-96AA-02FA-7FEB1ECC35B4}"/>
              </a:ext>
            </a:extLst>
          </p:cNvPr>
          <p:cNvSpPr txBox="1"/>
          <p:nvPr/>
        </p:nvSpPr>
        <p:spPr>
          <a:xfrm>
            <a:off x="4482977" y="3881516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 </a:t>
            </a:r>
            <a:r>
              <a:rPr lang="en-CA" dirty="0" err="1">
                <a:latin typeface="Söhne"/>
              </a:rPr>
              <a:t>A</a:t>
            </a:r>
            <a:r>
              <a:rPr lang="en-CA" dirty="0">
                <a:latin typeface="Söhne"/>
              </a:rPr>
              <a:t> B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08A0F46-EF94-4582-93A7-AD1B13D13109}"/>
              </a:ext>
            </a:extLst>
          </p:cNvPr>
          <p:cNvSpPr txBox="1"/>
          <p:nvPr/>
        </p:nvSpPr>
        <p:spPr>
          <a:xfrm>
            <a:off x="4790846" y="3881516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 B 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C631F79-4C20-C9A9-399E-D6F57ADB3EA5}"/>
              </a:ext>
            </a:extLst>
          </p:cNvPr>
          <p:cNvSpPr txBox="1"/>
          <p:nvPr/>
        </p:nvSpPr>
        <p:spPr>
          <a:xfrm>
            <a:off x="5501129" y="3909587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 C A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09CE57F-CFF4-344F-4BD2-9F79E47673E1}"/>
              </a:ext>
            </a:extLst>
          </p:cNvPr>
          <p:cNvSpPr txBox="1"/>
          <p:nvPr/>
        </p:nvSpPr>
        <p:spPr>
          <a:xfrm>
            <a:off x="5819620" y="3909587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ACC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42DE432-D280-F000-5671-B19AECDDA9D1}"/>
              </a:ext>
            </a:extLst>
          </p:cNvPr>
          <p:cNvSpPr txBox="1"/>
          <p:nvPr/>
        </p:nvSpPr>
        <p:spPr>
          <a:xfrm>
            <a:off x="6848289" y="3912952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B A B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12DB05A-9D77-A5B7-E7F2-870A86CBAB27}"/>
              </a:ext>
            </a:extLst>
          </p:cNvPr>
          <p:cNvSpPr txBox="1"/>
          <p:nvPr/>
        </p:nvSpPr>
        <p:spPr>
          <a:xfrm>
            <a:off x="7162859" y="3906120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B A C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35577E2-7A7B-AC79-9730-40E27191E6A8}"/>
              </a:ext>
            </a:extLst>
          </p:cNvPr>
          <p:cNvSpPr txBox="1"/>
          <p:nvPr/>
        </p:nvSpPr>
        <p:spPr>
          <a:xfrm>
            <a:off x="8162886" y="3881516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B </a:t>
            </a:r>
            <a:r>
              <a:rPr lang="en-CA" dirty="0" err="1">
                <a:latin typeface="Söhne"/>
              </a:rPr>
              <a:t>B</a:t>
            </a:r>
            <a:r>
              <a:rPr lang="en-CA" dirty="0">
                <a:latin typeface="Söhne"/>
              </a:rPr>
              <a:t> </a:t>
            </a:r>
            <a:r>
              <a:rPr lang="en-CA" dirty="0" err="1">
                <a:latin typeface="Söhne"/>
              </a:rPr>
              <a:t>B</a:t>
            </a:r>
            <a:endParaRPr lang="en-CA" dirty="0">
              <a:latin typeface="Söhne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84B0943-4302-196A-2FCC-E2A8133012EC}"/>
              </a:ext>
            </a:extLst>
          </p:cNvPr>
          <p:cNvSpPr txBox="1"/>
          <p:nvPr/>
        </p:nvSpPr>
        <p:spPr>
          <a:xfrm>
            <a:off x="8481377" y="3881516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B </a:t>
            </a:r>
            <a:r>
              <a:rPr lang="en-CA" dirty="0" err="1">
                <a:latin typeface="Söhne"/>
              </a:rPr>
              <a:t>B</a:t>
            </a:r>
            <a:r>
              <a:rPr lang="en-CA" dirty="0">
                <a:latin typeface="Söhne"/>
              </a:rPr>
              <a:t> C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BE89D7-4CD5-DFBE-CC63-DE3DE32B51E4}"/>
              </a:ext>
            </a:extLst>
          </p:cNvPr>
          <p:cNvCxnSpPr>
            <a:cxnSpLocks/>
          </p:cNvCxnSpPr>
          <p:nvPr/>
        </p:nvCxnSpPr>
        <p:spPr>
          <a:xfrm>
            <a:off x="5116236" y="4363372"/>
            <a:ext cx="341764" cy="1435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C567E1-5A02-7370-4348-4AF64473A31E}"/>
              </a:ext>
            </a:extLst>
          </p:cNvPr>
          <p:cNvCxnSpPr>
            <a:cxnSpLocks/>
          </p:cNvCxnSpPr>
          <p:nvPr/>
        </p:nvCxnSpPr>
        <p:spPr>
          <a:xfrm flipH="1">
            <a:off x="5826425" y="1758221"/>
            <a:ext cx="507954" cy="3243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5655A4-E6B3-9222-4D81-DE9773EC3910}"/>
              </a:ext>
            </a:extLst>
          </p:cNvPr>
          <p:cNvCxnSpPr>
            <a:cxnSpLocks/>
          </p:cNvCxnSpPr>
          <p:nvPr/>
        </p:nvCxnSpPr>
        <p:spPr>
          <a:xfrm flipH="1">
            <a:off x="5137284" y="2597787"/>
            <a:ext cx="566783" cy="38496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0BBD77-BCFB-8C6A-AFA2-E97134DD17F4}"/>
              </a:ext>
            </a:extLst>
          </p:cNvPr>
          <p:cNvCxnSpPr>
            <a:cxnSpLocks/>
          </p:cNvCxnSpPr>
          <p:nvPr/>
        </p:nvCxnSpPr>
        <p:spPr>
          <a:xfrm flipH="1">
            <a:off x="4445000" y="3399660"/>
            <a:ext cx="646302" cy="31723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A41B3C-7076-6663-BE39-A058D8F926F9}"/>
              </a:ext>
            </a:extLst>
          </p:cNvPr>
          <p:cNvSpPr txBox="1"/>
          <p:nvPr/>
        </p:nvSpPr>
        <p:spPr>
          <a:xfrm>
            <a:off x="4844038" y="1720394"/>
            <a:ext cx="1013584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+mj-lt"/>
              </a:rPr>
              <a:t>A &lt; ABB &lt; 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CE04A5-04F0-44ED-98A0-912360E66AB3}"/>
              </a:ext>
            </a:extLst>
          </p:cNvPr>
          <p:cNvSpPr txBox="1"/>
          <p:nvPr/>
        </p:nvSpPr>
        <p:spPr>
          <a:xfrm>
            <a:off x="3812421" y="2495856"/>
            <a:ext cx="1410967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+mj-lt"/>
              </a:rPr>
              <a:t>AAA &lt; ABB &lt; ACA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2F845-B312-3A21-4D62-D28D3440DBAB}"/>
              </a:ext>
            </a:extLst>
          </p:cNvPr>
          <p:cNvSpPr txBox="1"/>
          <p:nvPr/>
        </p:nvSpPr>
        <p:spPr>
          <a:xfrm>
            <a:off x="1179714" y="1391751"/>
            <a:ext cx="263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Söhne"/>
              </a:rPr>
              <a:t>Insert element ‘</a:t>
            </a:r>
            <a:r>
              <a:rPr lang="en-CA" sz="1600" b="1" dirty="0">
                <a:latin typeface="Söhne"/>
              </a:rPr>
              <a:t>ABB</a:t>
            </a:r>
            <a:r>
              <a:rPr lang="en-CA" sz="1600" dirty="0">
                <a:latin typeface="Söhne"/>
              </a:rPr>
              <a:t>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EB58ED-5F2C-0FD0-87A6-D6FFD3A28466}"/>
              </a:ext>
            </a:extLst>
          </p:cNvPr>
          <p:cNvSpPr txBox="1"/>
          <p:nvPr/>
        </p:nvSpPr>
        <p:spPr>
          <a:xfrm>
            <a:off x="4574324" y="6445853"/>
            <a:ext cx="1410967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+mj-lt"/>
              </a:rPr>
              <a:t>ABA &lt; ABB &lt; ACA</a:t>
            </a:r>
          </a:p>
        </p:txBody>
      </p:sp>
      <p:graphicFrame>
        <p:nvGraphicFramePr>
          <p:cNvPr id="9" name="Table 34">
            <a:extLst>
              <a:ext uri="{FF2B5EF4-FFF2-40B4-BE49-F238E27FC236}">
                <a16:creationId xmlns:a16="http://schemas.microsoft.com/office/drawing/2014/main" id="{4AF082F2-2182-3EAA-3EE2-B9F59E654EAB}"/>
              </a:ext>
            </a:extLst>
          </p:cNvPr>
          <p:cNvGraphicFramePr>
            <a:graphicFrameLocks noGrp="1"/>
          </p:cNvGraphicFramePr>
          <p:nvPr/>
        </p:nvGraphicFramePr>
        <p:xfrm>
          <a:off x="4822995" y="5293682"/>
          <a:ext cx="1003430" cy="924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15">
                  <a:extLst>
                    <a:ext uri="{9D8B030D-6E8A-4147-A177-3AD203B41FA5}">
                      <a16:colId xmlns:a16="http://schemas.microsoft.com/office/drawing/2014/main" val="479627371"/>
                    </a:ext>
                  </a:extLst>
                </a:gridCol>
                <a:gridCol w="293617">
                  <a:extLst>
                    <a:ext uri="{9D8B030D-6E8A-4147-A177-3AD203B41FA5}">
                      <a16:colId xmlns:a16="http://schemas.microsoft.com/office/drawing/2014/main" val="1918687524"/>
                    </a:ext>
                  </a:extLst>
                </a:gridCol>
                <a:gridCol w="369198">
                  <a:extLst>
                    <a:ext uri="{9D8B030D-6E8A-4147-A177-3AD203B41FA5}">
                      <a16:colId xmlns:a16="http://schemas.microsoft.com/office/drawing/2014/main" val="216064006"/>
                    </a:ext>
                  </a:extLst>
                </a:gridCol>
              </a:tblGrid>
              <a:tr h="924266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8016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76B7C96-3B93-E35A-A594-5C05EDA9D052}"/>
              </a:ext>
            </a:extLst>
          </p:cNvPr>
          <p:cNvSpPr txBox="1"/>
          <p:nvPr/>
        </p:nvSpPr>
        <p:spPr>
          <a:xfrm>
            <a:off x="5195216" y="5293682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 B B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19BD2C3-8D55-B537-1070-B7F1B1DBC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8384" y="3872310"/>
            <a:ext cx="312834" cy="403882"/>
          </a:xfrm>
          <a:prstGeom prst="rect">
            <a:avLst/>
          </a:prstGeom>
        </p:spPr>
      </p:pic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9C0A0095-7ED1-8546-8EB2-7146DF041F59}"/>
              </a:ext>
            </a:extLst>
          </p:cNvPr>
          <p:cNvCxnSpPr>
            <a:cxnSpLocks/>
            <a:stCxn id="56" idx="3"/>
            <a:endCxn id="9" idx="1"/>
          </p:cNvCxnSpPr>
          <p:nvPr/>
        </p:nvCxnSpPr>
        <p:spPr>
          <a:xfrm flipH="1">
            <a:off x="4822995" y="4343649"/>
            <a:ext cx="286342" cy="1412166"/>
          </a:xfrm>
          <a:prstGeom prst="curvedConnector5">
            <a:avLst>
              <a:gd name="adj1" fmla="val -35482"/>
              <a:gd name="adj2" fmla="val 50000"/>
              <a:gd name="adj3" fmla="val 179835"/>
            </a:avLst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FEBD8800-CBF8-0404-E94D-B2A86F75B751}"/>
              </a:ext>
            </a:extLst>
          </p:cNvPr>
          <p:cNvCxnSpPr>
            <a:cxnSpLocks/>
            <a:stCxn id="58" idx="1"/>
            <a:endCxn id="9" idx="3"/>
          </p:cNvCxnSpPr>
          <p:nvPr/>
        </p:nvCxnSpPr>
        <p:spPr>
          <a:xfrm rot="10800000" flipH="1" flipV="1">
            <a:off x="5443373" y="4344917"/>
            <a:ext cx="383052" cy="1410897"/>
          </a:xfrm>
          <a:prstGeom prst="curvedConnector5">
            <a:avLst>
              <a:gd name="adj1" fmla="val -26524"/>
              <a:gd name="adj2" fmla="val 50000"/>
              <a:gd name="adj3" fmla="val 159679"/>
            </a:avLst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462698-D5B6-052C-AD9B-C88B1309295E}"/>
              </a:ext>
            </a:extLst>
          </p:cNvPr>
          <p:cNvSpPr txBox="1">
            <a:spLocks/>
          </p:cNvSpPr>
          <p:nvPr/>
        </p:nvSpPr>
        <p:spPr>
          <a:xfrm>
            <a:off x="1218494" y="3372302"/>
            <a:ext cx="2340567" cy="3385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sz="2800" dirty="0">
                <a:latin typeface="+mj-lt"/>
                <a:ea typeface="+mj-ea"/>
                <a:cs typeface="Posterama" panose="020B0504020200020000" pitchFamily="34" charset="0"/>
              </a:rPr>
              <a:t>Split &amp; Merge</a:t>
            </a:r>
            <a:endParaRPr lang="en-US" sz="2800" dirty="0">
              <a:latin typeface="+mj-lt"/>
              <a:ea typeface="+mj-ea"/>
              <a:cs typeface="Posterama" panose="020B0504020200020000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8FA3E5-2C9C-BA25-D6E6-F4EE98B79D04}"/>
              </a:ext>
            </a:extLst>
          </p:cNvPr>
          <p:cNvSpPr/>
          <p:nvPr/>
        </p:nvSpPr>
        <p:spPr>
          <a:xfrm>
            <a:off x="3980994" y="3797839"/>
            <a:ext cx="1225781" cy="1088883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F67F9C9-9291-4BBD-07ED-BA50861AB3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3338" y="3872310"/>
            <a:ext cx="348244" cy="394676"/>
          </a:xfrm>
          <a:prstGeom prst="rect">
            <a:avLst/>
          </a:prstGeom>
        </p:spPr>
      </p:pic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1420B908-1923-E680-5CAE-70424D679A1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945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9000">
        <p159:morph option="byObject"/>
      </p:transition>
    </mc:Choice>
    <mc:Fallback xmlns="">
      <p:transition spd="slow" advClick="0" advTm="5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8" presetClass="entr" presetSubtype="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8" presetClass="entr" presetSubtype="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46 L 0.00508 0.05301 C 0.00651 0.06412 0.00703 0.08172 0.00769 0.09977 C 0.00821 0.12037 0.00834 0.13681 0.00795 0.14977 L 0.00573 0.20486 " pathEditMode="relative" rAng="5220000" ptsTypes="AAAAA">
                                      <p:cBhvr>
                                        <p:cTn id="57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7" y="1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4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4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decel="100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decel="100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115" grpId="0"/>
      <p:bldP spid="34" grpId="0" animBg="1"/>
      <p:bldP spid="36" grpId="0" animBg="1"/>
      <p:bldP spid="2" grpId="0" animBg="1"/>
      <p:bldP spid="22" grpId="0"/>
      <p:bldP spid="6" grpId="0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BF2D2-EBE6-2681-7666-8EA76DC03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4695" y="648110"/>
            <a:ext cx="8143894" cy="467917"/>
          </a:xfrm>
        </p:spPr>
        <p:txBody>
          <a:bodyPr/>
          <a:lstStyle/>
          <a:p>
            <a:pPr marL="0" indent="0">
              <a:buNone/>
            </a:pPr>
            <a:r>
              <a:rPr lang="en-CA" sz="2800" dirty="0">
                <a:latin typeface="+mj-lt"/>
                <a:ea typeface="+mj-ea"/>
                <a:cs typeface="Posterama" panose="020B0504020200020000" pitchFamily="34" charset="0"/>
              </a:rPr>
              <a:t>Asynchronous Update: Inconsistency Tolerance</a:t>
            </a:r>
            <a:endParaRPr lang="en-US" sz="2800" dirty="0">
              <a:latin typeface="+mj-lt"/>
              <a:ea typeface="+mj-ea"/>
              <a:cs typeface="Posterama" panose="020B0504020200020000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349EA-715F-F2A4-3EB9-725010F3A4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56F4C-C68B-F5BF-C976-59EA01EFFAE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cap="none" spc="0" dirty="0"/>
              <a:t>PACTREE  OPERATIONS</a:t>
            </a:r>
            <a:endParaRPr lang="en-US" cap="non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0424D5-2EA6-E994-48AB-E45B692F852F}"/>
              </a:ext>
            </a:extLst>
          </p:cNvPr>
          <p:cNvSpPr/>
          <p:nvPr/>
        </p:nvSpPr>
        <p:spPr>
          <a:xfrm>
            <a:off x="7531474" y="3011092"/>
            <a:ext cx="431477" cy="41790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Söhne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42D8C3-3395-7568-0691-678D82349D4C}"/>
              </a:ext>
            </a:extLst>
          </p:cNvPr>
          <p:cNvSpPr/>
          <p:nvPr/>
        </p:nvSpPr>
        <p:spPr>
          <a:xfrm>
            <a:off x="6930881" y="2135886"/>
            <a:ext cx="431477" cy="41790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Söhne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CB846C-F30E-8CC6-E748-F80046069897}"/>
              </a:ext>
            </a:extLst>
          </p:cNvPr>
          <p:cNvSpPr/>
          <p:nvPr/>
        </p:nvSpPr>
        <p:spPr>
          <a:xfrm>
            <a:off x="6334379" y="1373817"/>
            <a:ext cx="431477" cy="41790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733450-2A45-C210-8BE9-4E1CC5381C19}"/>
              </a:ext>
            </a:extLst>
          </p:cNvPr>
          <p:cNvSpPr/>
          <p:nvPr/>
        </p:nvSpPr>
        <p:spPr>
          <a:xfrm>
            <a:off x="5737877" y="2191766"/>
            <a:ext cx="431477" cy="41790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Söhne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FB29EF-587B-5055-6354-FDF30E1757CA}"/>
              </a:ext>
            </a:extLst>
          </p:cNvPr>
          <p:cNvSpPr/>
          <p:nvPr/>
        </p:nvSpPr>
        <p:spPr>
          <a:xfrm>
            <a:off x="5936711" y="3011092"/>
            <a:ext cx="431477" cy="41790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Söhne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73C4D7-3947-A47A-9FE6-84438319CE5C}"/>
              </a:ext>
            </a:extLst>
          </p:cNvPr>
          <p:cNvSpPr/>
          <p:nvPr/>
        </p:nvSpPr>
        <p:spPr>
          <a:xfrm>
            <a:off x="5141375" y="3031332"/>
            <a:ext cx="431477" cy="41790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Söhne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F5F3FA-7E8B-091B-639D-384ED8145EE6}"/>
              </a:ext>
            </a:extLst>
          </p:cNvPr>
          <p:cNvSpPr/>
          <p:nvPr/>
        </p:nvSpPr>
        <p:spPr>
          <a:xfrm>
            <a:off x="6732047" y="3011092"/>
            <a:ext cx="431477" cy="417908"/>
          </a:xfrm>
          <a:prstGeom prst="ellipse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Söhne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E687AE-BD2B-DFA8-B47B-4660D75E6AD1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 flipH="1">
            <a:off x="5953616" y="1791725"/>
            <a:ext cx="596502" cy="40004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020700-6143-8E6D-C807-E9CC80078161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 flipH="1">
            <a:off x="5357114" y="2609674"/>
            <a:ext cx="596502" cy="42165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1F68181-1ABC-B533-9ED9-97514D41F21D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5953616" y="2609674"/>
            <a:ext cx="198834" cy="40141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957BE6-A202-B2D8-4CCA-416F5050C8DC}"/>
              </a:ext>
            </a:extLst>
          </p:cNvPr>
          <p:cNvCxnSpPr>
            <a:cxnSpLocks/>
            <a:stCxn id="10" idx="4"/>
            <a:endCxn id="8" idx="0"/>
          </p:cNvCxnSpPr>
          <p:nvPr/>
        </p:nvCxnSpPr>
        <p:spPr>
          <a:xfrm>
            <a:off x="6550118" y="1791725"/>
            <a:ext cx="596502" cy="34416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84D3FB-297E-6DE2-3918-AD1781FB7A7E}"/>
              </a:ext>
            </a:extLst>
          </p:cNvPr>
          <p:cNvCxnSpPr>
            <a:cxnSpLocks/>
            <a:stCxn id="8" idx="4"/>
            <a:endCxn id="7" idx="0"/>
          </p:cNvCxnSpPr>
          <p:nvPr/>
        </p:nvCxnSpPr>
        <p:spPr>
          <a:xfrm>
            <a:off x="7146620" y="2553794"/>
            <a:ext cx="600593" cy="45729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D249231-C1E9-BB2C-430F-206D66158E8C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 flipH="1">
            <a:off x="6947786" y="2553794"/>
            <a:ext cx="198834" cy="45729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34">
            <a:extLst>
              <a:ext uri="{FF2B5EF4-FFF2-40B4-BE49-F238E27FC236}">
                <a16:creationId xmlns:a16="http://schemas.microsoft.com/office/drawing/2014/main" id="{B5E28E4D-91B7-2963-3FDE-B4A500F7C796}"/>
              </a:ext>
            </a:extLst>
          </p:cNvPr>
          <p:cNvGraphicFramePr>
            <a:graphicFrameLocks noGrp="1"/>
          </p:cNvGraphicFramePr>
          <p:nvPr/>
        </p:nvGraphicFramePr>
        <p:xfrm>
          <a:off x="4105907" y="3881516"/>
          <a:ext cx="1003430" cy="924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15">
                  <a:extLst>
                    <a:ext uri="{9D8B030D-6E8A-4147-A177-3AD203B41FA5}">
                      <a16:colId xmlns:a16="http://schemas.microsoft.com/office/drawing/2014/main" val="479627371"/>
                    </a:ext>
                  </a:extLst>
                </a:gridCol>
                <a:gridCol w="293617">
                  <a:extLst>
                    <a:ext uri="{9D8B030D-6E8A-4147-A177-3AD203B41FA5}">
                      <a16:colId xmlns:a16="http://schemas.microsoft.com/office/drawing/2014/main" val="1918687524"/>
                    </a:ext>
                  </a:extLst>
                </a:gridCol>
                <a:gridCol w="369198">
                  <a:extLst>
                    <a:ext uri="{9D8B030D-6E8A-4147-A177-3AD203B41FA5}">
                      <a16:colId xmlns:a16="http://schemas.microsoft.com/office/drawing/2014/main" val="216064006"/>
                    </a:ext>
                  </a:extLst>
                </a:gridCol>
              </a:tblGrid>
              <a:tr h="924266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80165"/>
                  </a:ext>
                </a:extLst>
              </a:tr>
            </a:tbl>
          </a:graphicData>
        </a:graphic>
      </p:graphicFrame>
      <p:graphicFrame>
        <p:nvGraphicFramePr>
          <p:cNvPr id="58" name="Table 34">
            <a:extLst>
              <a:ext uri="{FF2B5EF4-FFF2-40B4-BE49-F238E27FC236}">
                <a16:creationId xmlns:a16="http://schemas.microsoft.com/office/drawing/2014/main" id="{B01A865E-B4D1-C7CC-21C6-FC9CE012FE7B}"/>
              </a:ext>
            </a:extLst>
          </p:cNvPr>
          <p:cNvGraphicFramePr>
            <a:graphicFrameLocks noGrp="1"/>
          </p:cNvGraphicFramePr>
          <p:nvPr/>
        </p:nvGraphicFramePr>
        <p:xfrm>
          <a:off x="5443373" y="3882785"/>
          <a:ext cx="1003431" cy="924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15">
                  <a:extLst>
                    <a:ext uri="{9D8B030D-6E8A-4147-A177-3AD203B41FA5}">
                      <a16:colId xmlns:a16="http://schemas.microsoft.com/office/drawing/2014/main" val="479627371"/>
                    </a:ext>
                  </a:extLst>
                </a:gridCol>
                <a:gridCol w="331408">
                  <a:extLst>
                    <a:ext uri="{9D8B030D-6E8A-4147-A177-3AD203B41FA5}">
                      <a16:colId xmlns:a16="http://schemas.microsoft.com/office/drawing/2014/main" val="1918687524"/>
                    </a:ext>
                  </a:extLst>
                </a:gridCol>
                <a:gridCol w="331408">
                  <a:extLst>
                    <a:ext uri="{9D8B030D-6E8A-4147-A177-3AD203B41FA5}">
                      <a16:colId xmlns:a16="http://schemas.microsoft.com/office/drawing/2014/main" val="216064006"/>
                    </a:ext>
                  </a:extLst>
                </a:gridCol>
              </a:tblGrid>
              <a:tr h="924266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80165"/>
                  </a:ext>
                </a:extLst>
              </a:tr>
            </a:tbl>
          </a:graphicData>
        </a:graphic>
      </p:graphicFrame>
      <p:graphicFrame>
        <p:nvGraphicFramePr>
          <p:cNvPr id="59" name="Table 34">
            <a:extLst>
              <a:ext uri="{FF2B5EF4-FFF2-40B4-BE49-F238E27FC236}">
                <a16:creationId xmlns:a16="http://schemas.microsoft.com/office/drawing/2014/main" id="{035935E6-EC9D-65DC-F09A-9A6A32CA9322}"/>
              </a:ext>
            </a:extLst>
          </p:cNvPr>
          <p:cNvGraphicFramePr>
            <a:graphicFrameLocks noGrp="1"/>
          </p:cNvGraphicFramePr>
          <p:nvPr/>
        </p:nvGraphicFramePr>
        <p:xfrm>
          <a:off x="6788568" y="3884220"/>
          <a:ext cx="1003431" cy="924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15">
                  <a:extLst>
                    <a:ext uri="{9D8B030D-6E8A-4147-A177-3AD203B41FA5}">
                      <a16:colId xmlns:a16="http://schemas.microsoft.com/office/drawing/2014/main" val="479627371"/>
                    </a:ext>
                  </a:extLst>
                </a:gridCol>
                <a:gridCol w="331408">
                  <a:extLst>
                    <a:ext uri="{9D8B030D-6E8A-4147-A177-3AD203B41FA5}">
                      <a16:colId xmlns:a16="http://schemas.microsoft.com/office/drawing/2014/main" val="1918687524"/>
                    </a:ext>
                  </a:extLst>
                </a:gridCol>
                <a:gridCol w="331408">
                  <a:extLst>
                    <a:ext uri="{9D8B030D-6E8A-4147-A177-3AD203B41FA5}">
                      <a16:colId xmlns:a16="http://schemas.microsoft.com/office/drawing/2014/main" val="216064006"/>
                    </a:ext>
                  </a:extLst>
                </a:gridCol>
              </a:tblGrid>
              <a:tr h="924266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80165"/>
                  </a:ext>
                </a:extLst>
              </a:tr>
            </a:tbl>
          </a:graphicData>
        </a:graphic>
      </p:graphicFrame>
      <p:graphicFrame>
        <p:nvGraphicFramePr>
          <p:cNvPr id="60" name="Table 34">
            <a:extLst>
              <a:ext uri="{FF2B5EF4-FFF2-40B4-BE49-F238E27FC236}">
                <a16:creationId xmlns:a16="http://schemas.microsoft.com/office/drawing/2014/main" id="{DEC513B3-3598-A876-0A80-91719A9691BC}"/>
              </a:ext>
            </a:extLst>
          </p:cNvPr>
          <p:cNvGraphicFramePr>
            <a:graphicFrameLocks noGrp="1"/>
          </p:cNvGraphicFramePr>
          <p:nvPr/>
        </p:nvGraphicFramePr>
        <p:xfrm>
          <a:off x="8121504" y="3883182"/>
          <a:ext cx="1000385" cy="924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581">
                  <a:extLst>
                    <a:ext uri="{9D8B030D-6E8A-4147-A177-3AD203B41FA5}">
                      <a16:colId xmlns:a16="http://schemas.microsoft.com/office/drawing/2014/main" val="479627371"/>
                    </a:ext>
                  </a:extLst>
                </a:gridCol>
                <a:gridCol w="330402">
                  <a:extLst>
                    <a:ext uri="{9D8B030D-6E8A-4147-A177-3AD203B41FA5}">
                      <a16:colId xmlns:a16="http://schemas.microsoft.com/office/drawing/2014/main" val="1918687524"/>
                    </a:ext>
                  </a:extLst>
                </a:gridCol>
                <a:gridCol w="330402">
                  <a:extLst>
                    <a:ext uri="{9D8B030D-6E8A-4147-A177-3AD203B41FA5}">
                      <a16:colId xmlns:a16="http://schemas.microsoft.com/office/drawing/2014/main" val="216064006"/>
                    </a:ext>
                  </a:extLst>
                </a:gridCol>
              </a:tblGrid>
              <a:tr h="924266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80165"/>
                  </a:ext>
                </a:extLst>
              </a:tr>
            </a:tbl>
          </a:graphicData>
        </a:graphic>
      </p:graphicFrame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42E6646-20A4-53DE-D5BF-AC7A53A6E967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6446804" y="4344918"/>
            <a:ext cx="341764" cy="1435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541AD42-2A9E-47BB-596D-20D93AF0BD50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 flipV="1">
            <a:off x="7791999" y="4345315"/>
            <a:ext cx="329505" cy="1038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5BE1B77-E327-7012-6D61-9F97143CD1BA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4384675" y="3449240"/>
            <a:ext cx="972439" cy="43227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9412260-2E2F-CEA3-33CE-F22DA2BC7AF5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5622925" y="3429000"/>
            <a:ext cx="529525" cy="45251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2ABD26-6BC7-F0C5-1854-E8A52C2E6A58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6947786" y="3429000"/>
            <a:ext cx="0" cy="45251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D870167-9168-1EE7-FB51-14A239F47C37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747213" y="3429000"/>
            <a:ext cx="549062" cy="45251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38BDD3B7-8649-3336-B3B3-5C2E1174AE16}"/>
              </a:ext>
            </a:extLst>
          </p:cNvPr>
          <p:cNvSpPr txBox="1"/>
          <p:nvPr/>
        </p:nvSpPr>
        <p:spPr>
          <a:xfrm>
            <a:off x="5823981" y="2220725"/>
            <a:ext cx="22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ECC1CE8-8D4A-981D-9203-BFF793F0ED02}"/>
              </a:ext>
            </a:extLst>
          </p:cNvPr>
          <p:cNvSpPr txBox="1"/>
          <p:nvPr/>
        </p:nvSpPr>
        <p:spPr>
          <a:xfrm>
            <a:off x="7050794" y="2177478"/>
            <a:ext cx="22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B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BC20E3D-D27F-4A4E-0774-9177B3F4CA95}"/>
              </a:ext>
            </a:extLst>
          </p:cNvPr>
          <p:cNvSpPr txBox="1"/>
          <p:nvPr/>
        </p:nvSpPr>
        <p:spPr>
          <a:xfrm>
            <a:off x="6736138" y="3035064"/>
            <a:ext cx="44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AB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1821D81-4B3D-0BBD-7AA9-0983A1F4E62C}"/>
              </a:ext>
            </a:extLst>
          </p:cNvPr>
          <p:cNvSpPr txBox="1"/>
          <p:nvPr/>
        </p:nvSpPr>
        <p:spPr>
          <a:xfrm>
            <a:off x="5109337" y="3031332"/>
            <a:ext cx="50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26EA891-A6E9-475B-D9C9-264B1A95B6D8}"/>
              </a:ext>
            </a:extLst>
          </p:cNvPr>
          <p:cNvSpPr txBox="1"/>
          <p:nvPr/>
        </p:nvSpPr>
        <p:spPr>
          <a:xfrm>
            <a:off x="7501842" y="3030936"/>
            <a:ext cx="471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BB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5E1D4FC-8538-2CAA-F75A-7637F399EF72}"/>
              </a:ext>
            </a:extLst>
          </p:cNvPr>
          <p:cNvSpPr txBox="1"/>
          <p:nvPr/>
        </p:nvSpPr>
        <p:spPr>
          <a:xfrm>
            <a:off x="5911475" y="3031597"/>
            <a:ext cx="50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CA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E7D2BCA-F4B0-46C5-B13D-30C33A9BE2EC}"/>
              </a:ext>
            </a:extLst>
          </p:cNvPr>
          <p:cNvSpPr txBox="1"/>
          <p:nvPr/>
        </p:nvSpPr>
        <p:spPr>
          <a:xfrm>
            <a:off x="4164486" y="3881516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 </a:t>
            </a:r>
            <a:r>
              <a:rPr lang="en-CA" dirty="0" err="1">
                <a:latin typeface="Söhne"/>
              </a:rPr>
              <a:t>A</a:t>
            </a:r>
            <a:r>
              <a:rPr lang="en-CA" dirty="0">
                <a:latin typeface="Söhne"/>
              </a:rPr>
              <a:t> </a:t>
            </a:r>
            <a:r>
              <a:rPr lang="en-CA" dirty="0" err="1">
                <a:latin typeface="Söhne"/>
              </a:rPr>
              <a:t>A</a:t>
            </a:r>
            <a:endParaRPr lang="en-CA" dirty="0">
              <a:latin typeface="Söhne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8E3DFEF-D4FC-96AA-02FA-7FEB1ECC35B4}"/>
              </a:ext>
            </a:extLst>
          </p:cNvPr>
          <p:cNvSpPr txBox="1"/>
          <p:nvPr/>
        </p:nvSpPr>
        <p:spPr>
          <a:xfrm>
            <a:off x="4482977" y="3881516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 </a:t>
            </a:r>
            <a:r>
              <a:rPr lang="en-CA" dirty="0" err="1">
                <a:latin typeface="Söhne"/>
              </a:rPr>
              <a:t>A</a:t>
            </a:r>
            <a:r>
              <a:rPr lang="en-CA" dirty="0">
                <a:latin typeface="Söhne"/>
              </a:rPr>
              <a:t> B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08A0F46-EF94-4582-93A7-AD1B13D13109}"/>
              </a:ext>
            </a:extLst>
          </p:cNvPr>
          <p:cNvSpPr txBox="1"/>
          <p:nvPr/>
        </p:nvSpPr>
        <p:spPr>
          <a:xfrm>
            <a:off x="4896376" y="5286369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 B 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C631F79-4C20-C9A9-399E-D6F57ADB3EA5}"/>
              </a:ext>
            </a:extLst>
          </p:cNvPr>
          <p:cNvSpPr txBox="1"/>
          <p:nvPr/>
        </p:nvSpPr>
        <p:spPr>
          <a:xfrm>
            <a:off x="5501129" y="3909587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 C A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09CE57F-CFF4-344F-4BD2-9F79E47673E1}"/>
              </a:ext>
            </a:extLst>
          </p:cNvPr>
          <p:cNvSpPr txBox="1"/>
          <p:nvPr/>
        </p:nvSpPr>
        <p:spPr>
          <a:xfrm>
            <a:off x="5819620" y="3909587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ACC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42DE432-D280-F000-5671-B19AECDDA9D1}"/>
              </a:ext>
            </a:extLst>
          </p:cNvPr>
          <p:cNvSpPr txBox="1"/>
          <p:nvPr/>
        </p:nvSpPr>
        <p:spPr>
          <a:xfrm>
            <a:off x="6848289" y="3912952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B A B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12DB05A-9D77-A5B7-E7F2-870A86CBAB27}"/>
              </a:ext>
            </a:extLst>
          </p:cNvPr>
          <p:cNvSpPr txBox="1"/>
          <p:nvPr/>
        </p:nvSpPr>
        <p:spPr>
          <a:xfrm>
            <a:off x="7162859" y="3906120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B A C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35577E2-7A7B-AC79-9730-40E27191E6A8}"/>
              </a:ext>
            </a:extLst>
          </p:cNvPr>
          <p:cNvSpPr txBox="1"/>
          <p:nvPr/>
        </p:nvSpPr>
        <p:spPr>
          <a:xfrm>
            <a:off x="8162886" y="3881516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B </a:t>
            </a:r>
            <a:r>
              <a:rPr lang="en-CA" dirty="0" err="1">
                <a:latin typeface="Söhne"/>
              </a:rPr>
              <a:t>B</a:t>
            </a:r>
            <a:r>
              <a:rPr lang="en-CA" dirty="0">
                <a:latin typeface="Söhne"/>
              </a:rPr>
              <a:t> </a:t>
            </a:r>
            <a:r>
              <a:rPr lang="en-CA" dirty="0" err="1">
                <a:latin typeface="Söhne"/>
              </a:rPr>
              <a:t>B</a:t>
            </a:r>
            <a:endParaRPr lang="en-CA" dirty="0">
              <a:latin typeface="Söhne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84B0943-4302-196A-2FCC-E2A8133012EC}"/>
              </a:ext>
            </a:extLst>
          </p:cNvPr>
          <p:cNvSpPr txBox="1"/>
          <p:nvPr/>
        </p:nvSpPr>
        <p:spPr>
          <a:xfrm>
            <a:off x="8481377" y="3881516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B </a:t>
            </a:r>
            <a:r>
              <a:rPr lang="en-CA" dirty="0" err="1">
                <a:latin typeface="Söhne"/>
              </a:rPr>
              <a:t>B</a:t>
            </a:r>
            <a:r>
              <a:rPr lang="en-CA" dirty="0">
                <a:latin typeface="Söhne"/>
              </a:rPr>
              <a:t> C</a:t>
            </a:r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DDBE89D7-4CD5-DFBE-CC63-DE3DE32B51E4}"/>
              </a:ext>
            </a:extLst>
          </p:cNvPr>
          <p:cNvCxnSpPr>
            <a:cxnSpLocks/>
          </p:cNvCxnSpPr>
          <p:nvPr/>
        </p:nvCxnSpPr>
        <p:spPr>
          <a:xfrm>
            <a:off x="5116236" y="4363372"/>
            <a:ext cx="341764" cy="1435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C567E1-5A02-7370-4348-4AF64473A31E}"/>
              </a:ext>
            </a:extLst>
          </p:cNvPr>
          <p:cNvCxnSpPr>
            <a:cxnSpLocks/>
          </p:cNvCxnSpPr>
          <p:nvPr/>
        </p:nvCxnSpPr>
        <p:spPr>
          <a:xfrm flipH="1">
            <a:off x="5826425" y="1758221"/>
            <a:ext cx="507954" cy="3243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5655A4-E6B3-9222-4D81-DE9773EC3910}"/>
              </a:ext>
            </a:extLst>
          </p:cNvPr>
          <p:cNvCxnSpPr>
            <a:cxnSpLocks/>
          </p:cNvCxnSpPr>
          <p:nvPr/>
        </p:nvCxnSpPr>
        <p:spPr>
          <a:xfrm flipH="1">
            <a:off x="5137284" y="2597787"/>
            <a:ext cx="566783" cy="38496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0BBD77-BCFB-8C6A-AFA2-E97134DD17F4}"/>
              </a:ext>
            </a:extLst>
          </p:cNvPr>
          <p:cNvCxnSpPr>
            <a:cxnSpLocks/>
          </p:cNvCxnSpPr>
          <p:nvPr/>
        </p:nvCxnSpPr>
        <p:spPr>
          <a:xfrm flipH="1">
            <a:off x="4445000" y="3399660"/>
            <a:ext cx="646302" cy="31723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A41B3C-7076-6663-BE39-A058D8F926F9}"/>
              </a:ext>
            </a:extLst>
          </p:cNvPr>
          <p:cNvSpPr txBox="1"/>
          <p:nvPr/>
        </p:nvSpPr>
        <p:spPr>
          <a:xfrm>
            <a:off x="4844038" y="1720394"/>
            <a:ext cx="1013584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+mj-lt"/>
              </a:rPr>
              <a:t>A &lt; ABB &lt; 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CE04A5-04F0-44ED-98A0-912360E66AB3}"/>
              </a:ext>
            </a:extLst>
          </p:cNvPr>
          <p:cNvSpPr txBox="1"/>
          <p:nvPr/>
        </p:nvSpPr>
        <p:spPr>
          <a:xfrm>
            <a:off x="3812421" y="2495856"/>
            <a:ext cx="1410967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+mj-lt"/>
              </a:rPr>
              <a:t>AAA &lt; ABB &lt; ACA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2F845-B312-3A21-4D62-D28D3440DBAB}"/>
              </a:ext>
            </a:extLst>
          </p:cNvPr>
          <p:cNvSpPr txBox="1"/>
          <p:nvPr/>
        </p:nvSpPr>
        <p:spPr>
          <a:xfrm>
            <a:off x="1179714" y="1391751"/>
            <a:ext cx="2632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Söhne"/>
              </a:rPr>
              <a:t>Find  element ‘</a:t>
            </a:r>
            <a:r>
              <a:rPr lang="en-CA" sz="1600" b="1" dirty="0">
                <a:latin typeface="Söhne"/>
              </a:rPr>
              <a:t>ABB</a:t>
            </a:r>
            <a:r>
              <a:rPr lang="en-CA" sz="1600" dirty="0">
                <a:latin typeface="Söhne"/>
              </a:rPr>
              <a:t>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EB58ED-5F2C-0FD0-87A6-D6FFD3A28466}"/>
              </a:ext>
            </a:extLst>
          </p:cNvPr>
          <p:cNvSpPr txBox="1"/>
          <p:nvPr/>
        </p:nvSpPr>
        <p:spPr>
          <a:xfrm>
            <a:off x="4574324" y="6445853"/>
            <a:ext cx="1410967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+mj-lt"/>
              </a:rPr>
              <a:t>ABA &lt; ABB &lt; ACA</a:t>
            </a:r>
          </a:p>
        </p:txBody>
      </p:sp>
      <p:graphicFrame>
        <p:nvGraphicFramePr>
          <p:cNvPr id="9" name="Table 34">
            <a:extLst>
              <a:ext uri="{FF2B5EF4-FFF2-40B4-BE49-F238E27FC236}">
                <a16:creationId xmlns:a16="http://schemas.microsoft.com/office/drawing/2014/main" id="{4AF082F2-2182-3EAA-3EE2-B9F59E654EAB}"/>
              </a:ext>
            </a:extLst>
          </p:cNvPr>
          <p:cNvGraphicFramePr>
            <a:graphicFrameLocks noGrp="1"/>
          </p:cNvGraphicFramePr>
          <p:nvPr/>
        </p:nvGraphicFramePr>
        <p:xfrm>
          <a:off x="4822995" y="5293682"/>
          <a:ext cx="1003430" cy="924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615">
                  <a:extLst>
                    <a:ext uri="{9D8B030D-6E8A-4147-A177-3AD203B41FA5}">
                      <a16:colId xmlns:a16="http://schemas.microsoft.com/office/drawing/2014/main" val="479627371"/>
                    </a:ext>
                  </a:extLst>
                </a:gridCol>
                <a:gridCol w="293617">
                  <a:extLst>
                    <a:ext uri="{9D8B030D-6E8A-4147-A177-3AD203B41FA5}">
                      <a16:colId xmlns:a16="http://schemas.microsoft.com/office/drawing/2014/main" val="1918687524"/>
                    </a:ext>
                  </a:extLst>
                </a:gridCol>
                <a:gridCol w="369198">
                  <a:extLst>
                    <a:ext uri="{9D8B030D-6E8A-4147-A177-3AD203B41FA5}">
                      <a16:colId xmlns:a16="http://schemas.microsoft.com/office/drawing/2014/main" val="216064006"/>
                    </a:ext>
                  </a:extLst>
                </a:gridCol>
              </a:tblGrid>
              <a:tr h="924266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68016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576B7C96-3B93-E35A-A594-5C05EDA9D052}"/>
              </a:ext>
            </a:extLst>
          </p:cNvPr>
          <p:cNvSpPr txBox="1"/>
          <p:nvPr/>
        </p:nvSpPr>
        <p:spPr>
          <a:xfrm>
            <a:off x="5195216" y="5293682"/>
            <a:ext cx="22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Söhne"/>
              </a:rPr>
              <a:t>A B B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19BD2C3-8D55-B537-1070-B7F1B1DBC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8384" y="3872310"/>
            <a:ext cx="312834" cy="403882"/>
          </a:xfrm>
          <a:prstGeom prst="rect">
            <a:avLst/>
          </a:prstGeom>
        </p:spPr>
      </p:pic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9C0A0095-7ED1-8546-8EB2-7146DF041F59}"/>
              </a:ext>
            </a:extLst>
          </p:cNvPr>
          <p:cNvCxnSpPr>
            <a:cxnSpLocks/>
            <a:stCxn id="56" idx="3"/>
            <a:endCxn id="9" idx="1"/>
          </p:cNvCxnSpPr>
          <p:nvPr/>
        </p:nvCxnSpPr>
        <p:spPr>
          <a:xfrm flipH="1">
            <a:off x="4822995" y="4343649"/>
            <a:ext cx="286342" cy="1412166"/>
          </a:xfrm>
          <a:prstGeom prst="curvedConnector5">
            <a:avLst>
              <a:gd name="adj1" fmla="val -35482"/>
              <a:gd name="adj2" fmla="val 50000"/>
              <a:gd name="adj3" fmla="val 179835"/>
            </a:avLst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FEBD8800-CBF8-0404-E94D-B2A86F75B751}"/>
              </a:ext>
            </a:extLst>
          </p:cNvPr>
          <p:cNvCxnSpPr>
            <a:cxnSpLocks/>
            <a:stCxn id="58" idx="1"/>
            <a:endCxn id="9" idx="3"/>
          </p:cNvCxnSpPr>
          <p:nvPr/>
        </p:nvCxnSpPr>
        <p:spPr>
          <a:xfrm rot="10800000" flipH="1" flipV="1">
            <a:off x="5443373" y="4344917"/>
            <a:ext cx="383052" cy="1410897"/>
          </a:xfrm>
          <a:prstGeom prst="curvedConnector5">
            <a:avLst>
              <a:gd name="adj1" fmla="val -26524"/>
              <a:gd name="adj2" fmla="val 50000"/>
              <a:gd name="adj3" fmla="val 159679"/>
            </a:avLst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A8FA3E5-2C9C-BA25-D6E6-F4EE98B79D04}"/>
              </a:ext>
            </a:extLst>
          </p:cNvPr>
          <p:cNvSpPr/>
          <p:nvPr/>
        </p:nvSpPr>
        <p:spPr>
          <a:xfrm>
            <a:off x="3980994" y="3797839"/>
            <a:ext cx="1225781" cy="1088883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F67F9C9-9291-4BBD-07ED-BA50861AB3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3338" y="3872310"/>
            <a:ext cx="348244" cy="39467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D5D290-A85A-81F6-83C0-4854BE64AE2A}"/>
              </a:ext>
            </a:extLst>
          </p:cNvPr>
          <p:cNvSpPr/>
          <p:nvPr/>
        </p:nvSpPr>
        <p:spPr>
          <a:xfrm>
            <a:off x="3297443" y="3740131"/>
            <a:ext cx="6066588" cy="2606445"/>
          </a:xfrm>
          <a:prstGeom prst="rect">
            <a:avLst/>
          </a:prstGeom>
          <a:solidFill>
            <a:schemeClr val="accent1">
              <a:lumMod val="40000"/>
              <a:lumOff val="60000"/>
              <a:alpha val="3720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E1CE3A-4D14-75D7-5876-751748817DE0}"/>
              </a:ext>
            </a:extLst>
          </p:cNvPr>
          <p:cNvSpPr/>
          <p:nvPr/>
        </p:nvSpPr>
        <p:spPr>
          <a:xfrm>
            <a:off x="3301085" y="1300177"/>
            <a:ext cx="6066588" cy="233802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73C12B9-BDD6-15F7-B938-8CE05031F644}"/>
              </a:ext>
            </a:extLst>
          </p:cNvPr>
          <p:cNvSpPr txBox="1"/>
          <p:nvPr/>
        </p:nvSpPr>
        <p:spPr>
          <a:xfrm>
            <a:off x="3599115" y="5794038"/>
            <a:ext cx="1013584" cy="261610"/>
          </a:xfrm>
          <a:prstGeom prst="rect">
            <a:avLst/>
          </a:prstGeom>
          <a:solidFill>
            <a:srgbClr val="00B050">
              <a:alpha val="37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100" dirty="0">
                <a:latin typeface="+mj-lt"/>
              </a:rPr>
              <a:t>Target Node</a:t>
            </a:r>
          </a:p>
        </p:txBody>
      </p:sp>
      <p:pic>
        <p:nvPicPr>
          <p:cNvPr id="49" name="Audio 48">
            <a:hlinkClick r:id="" action="ppaction://media"/>
            <a:extLst>
              <a:ext uri="{FF2B5EF4-FFF2-40B4-BE49-F238E27FC236}">
                <a16:creationId xmlns:a16="http://schemas.microsoft.com/office/drawing/2014/main" id="{0CC1E7DF-5848-0D50-3CA7-394FA217B0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37645D0-9431-ABD6-DB2E-67DFE55AB35E}"/>
              </a:ext>
            </a:extLst>
          </p:cNvPr>
          <p:cNvSpPr txBox="1"/>
          <p:nvPr/>
        </p:nvSpPr>
        <p:spPr>
          <a:xfrm>
            <a:off x="2798499" y="4353233"/>
            <a:ext cx="1009882" cy="261610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100" dirty="0">
                <a:latin typeface="+mj-lt"/>
              </a:rPr>
              <a:t>Jump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94CEA9-839B-AB7F-1834-D291C0E8B38D}"/>
              </a:ext>
            </a:extLst>
          </p:cNvPr>
          <p:cNvSpPr/>
          <p:nvPr/>
        </p:nvSpPr>
        <p:spPr>
          <a:xfrm>
            <a:off x="4674227" y="5218576"/>
            <a:ext cx="1225781" cy="1088883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487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0">
        <p159:morph option="byObject"/>
      </p:transition>
    </mc:Choice>
    <mc:Fallback xmlns="">
      <p:transition spd="slow" advClick="0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8" presetClass="entr" presetSubtype="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8" presetClass="entr" presetSubtype="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  <p:bldLst>
      <p:bldP spid="34" grpId="0" animBg="1"/>
      <p:bldP spid="36" grpId="0" animBg="1"/>
      <p:bldP spid="16" grpId="0" animBg="1"/>
      <p:bldP spid="25" grpId="0" animBg="1"/>
      <p:bldP spid="26" grpId="0" animBg="1"/>
      <p:bldP spid="50" grpId="0" animBg="1"/>
      <p:bldP spid="5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White DNA structure">
            <a:extLst>
              <a:ext uri="{FF2B5EF4-FFF2-40B4-BE49-F238E27FC236}">
                <a16:creationId xmlns:a16="http://schemas.microsoft.com/office/drawing/2014/main" id="{F90B3248-E185-8C9D-93CE-A79DE50A6F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938" y="-166255"/>
            <a:ext cx="6656832" cy="6858000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17F23FC-AC97-DC78-C63F-66C5BF23A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20552" y="226434"/>
            <a:ext cx="10071448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2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823774" cy="530352"/>
          </a:xfrm>
        </p:spPr>
        <p:txBody>
          <a:bodyPr/>
          <a:lstStyle/>
          <a:p>
            <a:r>
              <a:rPr lang="en-US" dirty="0"/>
              <a:t>Evaluations : YCSB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pactree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2B536AA-F6C1-6D29-8C50-FAF09A2CC8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48" b="3657"/>
          <a:stretch/>
        </p:blipFill>
        <p:spPr>
          <a:xfrm>
            <a:off x="1393177" y="2090057"/>
            <a:ext cx="9414861" cy="3645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36ABE1F-41DA-1740-10DE-BEB5C21959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58832"/>
      </p:ext>
    </p:extLst>
  </p:cSld>
  <p:clrMapOvr>
    <a:masterClrMapping/>
  </p:clrMapOvr>
  <p:transition spd="slow" advClick="0" advTm="39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White DNA structure">
            <a:extLst>
              <a:ext uri="{FF2B5EF4-FFF2-40B4-BE49-F238E27FC236}">
                <a16:creationId xmlns:a16="http://schemas.microsoft.com/office/drawing/2014/main" id="{F90B3248-E185-8C9D-93CE-A79DE50A6F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66255"/>
            <a:ext cx="6656832" cy="6858000"/>
          </a:xfr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17F23FC-AC97-DC78-C63F-66C5BF23A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20552" y="-166255"/>
            <a:ext cx="10071448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2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E315A2-4CED-23BB-CA3C-C8962E241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7" y="609600"/>
            <a:ext cx="8326815" cy="530352"/>
          </a:xfrm>
        </p:spPr>
        <p:txBody>
          <a:bodyPr/>
          <a:lstStyle/>
          <a:p>
            <a:r>
              <a:rPr lang="en-US" dirty="0"/>
              <a:t>Evaluations : Latency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0FCB302-A0EE-7CF7-A4B2-ED343BFF9B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pactree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05EC8C-AC41-F14C-3C63-5BF0F54D1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A534A3-16E3-79AB-9E75-F40D0FDB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EBF6821-1DB2-0053-E9B9-A1C98AC1B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8448" y="2187793"/>
            <a:ext cx="10071445" cy="3456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E9EEA4F-0443-6260-12F0-810D9FC654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1322"/>
      </p:ext>
    </p:extLst>
  </p:cSld>
  <p:clrMapOvr>
    <a:masterClrMapping/>
  </p:clrMapOvr>
  <p:transition spd="slow" advClick="0" advTm="2718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PACTREE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368296"/>
            <a:ext cx="3602736" cy="3364992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cap="none" dirty="0">
                <a:latin typeface="+mj-lt"/>
                <a:ea typeface="+mj-ea"/>
                <a:cs typeface="Posterama" panose="020B0504020200020000" pitchFamily="34" charset="0"/>
              </a:rPr>
              <a:t>Introduction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cap="none" dirty="0">
                <a:latin typeface="+mj-lt"/>
                <a:ea typeface="+mj-ea"/>
                <a:cs typeface="Posterama" panose="020B0504020200020000" pitchFamily="34" charset="0"/>
              </a:rPr>
              <a:t>PAC Guidelines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cap="none" dirty="0">
                <a:latin typeface="+mj-lt"/>
                <a:ea typeface="+mj-ea"/>
                <a:cs typeface="Posterama" panose="020B0504020200020000" pitchFamily="34" charset="0"/>
              </a:rPr>
              <a:t>PACTree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cap="none" dirty="0">
                <a:latin typeface="+mj-lt"/>
                <a:ea typeface="+mj-ea"/>
                <a:cs typeface="Posterama" panose="020B0504020200020000" pitchFamily="34" charset="0"/>
              </a:rPr>
              <a:t>Evaluations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cap="none" dirty="0">
                <a:latin typeface="+mj-lt"/>
                <a:ea typeface="+mj-ea"/>
                <a:cs typeface="Posterama" panose="020B0504020200020000" pitchFamily="34" charset="0"/>
              </a:rPr>
              <a:t>Conclusion</a:t>
            </a:r>
            <a:endParaRPr lang="en-US" sz="1000" cap="non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cap="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44E88-91EE-601E-F8BA-8F683B9E7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889380"/>
            <a:ext cx="5406687" cy="5079240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E1A7DDA-5539-D0B1-596C-31F3F86E2D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  <p:transition spd="slow" advClick="0" advTm="1465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7103A8-AEEA-50D3-BE61-CC85D24B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4667" y="641341"/>
            <a:ext cx="4642665" cy="530352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BCABC-85E9-BA68-F054-2D775922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pactree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978ADB-AD70-DE7C-4643-85C48AE127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03147-27BE-7492-36B6-F405F1156F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823" y="1859886"/>
            <a:ext cx="10913123" cy="383878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PAC guideline: design guidelines for persistent index</a:t>
            </a:r>
          </a:p>
          <a:p>
            <a:pPr marL="971550" lvl="1" indent="-285750"/>
            <a:r>
              <a:rPr lang="en-US" dirty="0">
                <a:solidFill>
                  <a:srgbClr val="374151"/>
                </a:solidFill>
                <a:latin typeface="Söhne"/>
              </a:rPr>
              <a:t>Access should be done in a packed fashion to save the limited NVM bandwidth.</a:t>
            </a:r>
          </a:p>
          <a:p>
            <a:pPr marL="971550" lvl="1" indent="-285750"/>
            <a:r>
              <a:rPr lang="en-US" dirty="0">
                <a:solidFill>
                  <a:srgbClr val="374151"/>
                </a:solidFill>
                <a:latin typeface="Söhne"/>
              </a:rPr>
              <a:t>Exploit asynchronous concurrency control to decouple the long NVM latency from the critical path</a:t>
            </a:r>
            <a:r>
              <a:rPr lang="en-US" sz="18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74151"/>
                </a:solidFill>
                <a:latin typeface="Söhne"/>
              </a:rPr>
              <a:t>PACTree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: high-performance persistent index designed under the PAC guideline</a:t>
            </a:r>
          </a:p>
          <a:p>
            <a:pPr marL="971550" lvl="1" indent="-285750"/>
            <a:r>
              <a:rPr lang="en-US" dirty="0">
                <a:solidFill>
                  <a:srgbClr val="374151"/>
                </a:solidFill>
                <a:latin typeface="Söhne"/>
              </a:rPr>
              <a:t>Packed Access to NVM using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Trie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-based Search Layer.</a:t>
            </a:r>
          </a:p>
          <a:p>
            <a:pPr marL="971550" lvl="1" indent="-285750"/>
            <a:r>
              <a:rPr lang="en-US" dirty="0">
                <a:solidFill>
                  <a:srgbClr val="374151"/>
                </a:solidFill>
                <a:latin typeface="Söhne"/>
              </a:rPr>
              <a:t>Asynchronous update for Search Layer and Data Layer.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PAC guidelines can be applied to other NVM software design</a:t>
            </a:r>
          </a:p>
          <a:p>
            <a:pPr marL="971550" lvl="1" indent="-285750"/>
            <a:r>
              <a:rPr lang="en-US" dirty="0">
                <a:solidFill>
                  <a:srgbClr val="374151"/>
                </a:solidFill>
                <a:latin typeface="Söhne"/>
              </a:rPr>
              <a:t>Performance critical system software (e.g., File systems, Database systems).</a:t>
            </a:r>
          </a:p>
          <a:p>
            <a:pPr marL="971550" lvl="1" indent="-285750"/>
            <a:r>
              <a:rPr lang="en-US" dirty="0">
                <a:solidFill>
                  <a:srgbClr val="374151"/>
                </a:solidFill>
                <a:latin typeface="Söhne"/>
              </a:rPr>
              <a:t>In-memory storage systems that use NVM as large volatile memory.</a:t>
            </a:r>
          </a:p>
        </p:txBody>
      </p:sp>
      <p:pic>
        <p:nvPicPr>
          <p:cNvPr id="7" name="Picture Placeholder 6" descr="Test tubes with one test tube in orange with drops">
            <a:extLst>
              <a:ext uri="{FF2B5EF4-FFF2-40B4-BE49-F238E27FC236}">
                <a16:creationId xmlns:a16="http://schemas.microsoft.com/office/drawing/2014/main" id="{70A9CAB5-92AE-2C08-1CA8-8B55D552EE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253" y="5698671"/>
            <a:ext cx="10913123" cy="1159328"/>
          </a:xfrm>
          <a:custGeom>
            <a:avLst/>
            <a:gdLst>
              <a:gd name="connsiteX0" fmla="*/ 0 w 6515097"/>
              <a:gd name="connsiteY0" fmla="*/ 0 h 2133600"/>
              <a:gd name="connsiteX1" fmla="*/ 6515097 w 6515097"/>
              <a:gd name="connsiteY1" fmla="*/ 0 h 2133600"/>
              <a:gd name="connsiteX2" fmla="*/ 6515097 w 6515097"/>
              <a:gd name="connsiteY2" fmla="*/ 2133600 h 2133600"/>
              <a:gd name="connsiteX3" fmla="*/ 0 w 6515097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5097" h="2133600">
                <a:moveTo>
                  <a:pt x="0" y="0"/>
                </a:moveTo>
                <a:lnTo>
                  <a:pt x="6515097" y="0"/>
                </a:lnTo>
                <a:lnTo>
                  <a:pt x="6515097" y="2133600"/>
                </a:lnTo>
                <a:lnTo>
                  <a:pt x="0" y="2133600"/>
                </a:lnTo>
                <a:close/>
              </a:path>
            </a:pathLst>
          </a:cu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2EEEB20-1169-F95F-9D60-D86B56BFA6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55794"/>
      </p:ext>
    </p:extLst>
  </p:cSld>
  <p:clrMapOvr>
    <a:masterClrMapping/>
  </p:clrMapOvr>
  <p:transition spd="slow" advClick="0" advTm="6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0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4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90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" grpId="0" uiExpand="1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D798-152C-9533-0FFA-54E0C374F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4132478" cy="548640"/>
          </a:xfrm>
        </p:spPr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23900-B581-A836-7D51-7A13A4E02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368296"/>
            <a:ext cx="9787128" cy="336499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cap="none" dirty="0">
                <a:latin typeface="Söhne"/>
                <a:hlinkClick r:id="rId4"/>
              </a:rPr>
              <a:t>https://multics69.github.io/pages/pubs/pactree-kim-sosp21.pdf</a:t>
            </a:r>
            <a:endParaRPr lang="en-CA" cap="none" dirty="0"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u="sng" cap="none" dirty="0">
                <a:solidFill>
                  <a:srgbClr val="0070C0"/>
                </a:solidFill>
                <a:latin typeface="Söhne"/>
              </a:rPr>
              <a:t>Wikipedia.com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u="sng" cap="none" dirty="0">
                <a:solidFill>
                  <a:srgbClr val="0070C0"/>
                </a:solidFill>
                <a:latin typeface="Söhne"/>
              </a:rPr>
              <a:t>Youtube.com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u="sng" cap="none" dirty="0">
                <a:solidFill>
                  <a:srgbClr val="0070C0"/>
                </a:solidFill>
                <a:latin typeface="Söhn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</a:t>
            </a:r>
            <a:endParaRPr lang="en-CA" u="sng" cap="none" dirty="0">
              <a:solidFill>
                <a:srgbClr val="0070C0"/>
              </a:solidFill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u="sng" cap="none" dirty="0">
                <a:solidFill>
                  <a:srgbClr val="0070C0"/>
                </a:solidFill>
                <a:latin typeface="Söhne"/>
              </a:rPr>
              <a:t>https://www.techplayon.com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3C9DB-8E3A-EFE3-15A7-6B4D3B8BC3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E900C-E49C-401E-E21B-7D77D3360A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42951" y="1451497"/>
            <a:ext cx="1784352" cy="189457"/>
          </a:xfrm>
        </p:spPr>
        <p:txBody>
          <a:bodyPr/>
          <a:lstStyle/>
          <a:p>
            <a:r>
              <a:rPr lang="en-CA" dirty="0" err="1"/>
              <a:t>pactree</a:t>
            </a: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D4B2ABF-7860-14DD-968B-B46CB13853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57143"/>
      </p:ext>
    </p:extLst>
  </p:cSld>
  <p:clrMapOvr>
    <a:masterClrMapping/>
  </p:clrMapOvr>
  <p:transition spd="slow" advClick="0" advTm="528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White DNA structure">
            <a:extLst>
              <a:ext uri="{FF2B5EF4-FFF2-40B4-BE49-F238E27FC236}">
                <a16:creationId xmlns:a16="http://schemas.microsoft.com/office/drawing/2014/main" id="{6D8705D1-EA1F-3113-ABE0-EC474D1F18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438" y="0"/>
            <a:ext cx="12191999" cy="685800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  <p:pic>
        <p:nvPicPr>
          <p:cNvPr id="22" name="Picture Placeholder 25" descr="Bacteria cultured in a petri dish for a laboratory or a scientific investigation">
            <a:extLst>
              <a:ext uri="{FF2B5EF4-FFF2-40B4-BE49-F238E27FC236}">
                <a16:creationId xmlns:a16="http://schemas.microsoft.com/office/drawing/2014/main" id="{862BA3D8-52E1-692C-F244-F7882DAD22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77DF48A-03FD-4E60-F0EB-C5903B4BFA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  <p:transition spd="slow" advClick="0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78BA0-F130-87B1-D342-10B17ED5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889" y="580463"/>
            <a:ext cx="7665140" cy="1173163"/>
          </a:xfrm>
        </p:spPr>
        <p:txBody>
          <a:bodyPr/>
          <a:lstStyle/>
          <a:p>
            <a:pPr algn="r"/>
            <a:r>
              <a:rPr lang="en-CA" sz="3600" dirty="0"/>
              <a:t>Introduction to index Structures</a:t>
            </a:r>
            <a:br>
              <a:rPr lang="en-CA" sz="3600" dirty="0"/>
            </a:br>
            <a:endParaRPr lang="en-CA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3AB1A-7B58-5DEC-6C8A-BD9C45BC21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B1FB3-B4B1-FA5D-4056-93A03F64C40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AutoShape 2" descr="Difference between B tree and B+ tree - GeeksforGeeks">
            <a:extLst>
              <a:ext uri="{FF2B5EF4-FFF2-40B4-BE49-F238E27FC236}">
                <a16:creationId xmlns:a16="http://schemas.microsoft.com/office/drawing/2014/main" id="{B038C2C9-8901-F29E-BF99-C3B15E23E5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4102" name="Picture 6" descr="Trie | (Insert and Search) - GeeksforGeeks">
            <a:extLst>
              <a:ext uri="{FF2B5EF4-FFF2-40B4-BE49-F238E27FC236}">
                <a16:creationId xmlns:a16="http://schemas.microsoft.com/office/drawing/2014/main" id="{C84064B1-46A5-CD8E-F6C2-C0B054B0C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95" y="2729615"/>
            <a:ext cx="3462865" cy="31434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E32919-135C-9D74-DB65-7544F764B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9824" y="2729615"/>
            <a:ext cx="5931205" cy="31434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DCE05A7-D337-2ADD-2606-85AAC21B47C9}"/>
              </a:ext>
            </a:extLst>
          </p:cNvPr>
          <p:cNvSpPr txBox="1">
            <a:spLocks/>
          </p:cNvSpPr>
          <p:nvPr/>
        </p:nvSpPr>
        <p:spPr>
          <a:xfrm>
            <a:off x="6535388" y="2895375"/>
            <a:ext cx="738249" cy="2575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r>
              <a:rPr lang="en-CA" sz="1400" b="1" u="sng" cap="none" spc="0" dirty="0">
                <a:solidFill>
                  <a:srgbClr val="13710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B+ Tree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53A28B-3317-6C19-2A73-EBE0998B81B6}"/>
              </a:ext>
            </a:extLst>
          </p:cNvPr>
          <p:cNvCxnSpPr/>
          <p:nvPr/>
        </p:nvCxnSpPr>
        <p:spPr>
          <a:xfrm>
            <a:off x="8628063" y="2822575"/>
            <a:ext cx="5349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03D56B-27FC-2329-5CF2-700CB0D84B18}"/>
              </a:ext>
            </a:extLst>
          </p:cNvPr>
          <p:cNvSpPr txBox="1"/>
          <p:nvPr/>
        </p:nvSpPr>
        <p:spPr>
          <a:xfrm>
            <a:off x="3831021" y="2895375"/>
            <a:ext cx="69525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What are index structures?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Types of index Structures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B- Trees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Hash Indexes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j-lt"/>
              </a:rPr>
              <a:t>Trie</a:t>
            </a:r>
            <a:r>
              <a:rPr lang="en-US" sz="2800" dirty="0">
                <a:latin typeface="+mj-lt"/>
              </a:rPr>
              <a:t> Indexes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9770591B-641B-97E8-9CF6-D3F09D9BE61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3990228"/>
      </p:ext>
    </p:extLst>
  </p:cSld>
  <p:clrMapOvr>
    <a:masterClrMapping/>
  </p:clrMapOvr>
  <p:transition spd="slow" advClick="0" advTm="11657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13" grpId="0"/>
      <p:bldP spid="14" grpId="1" build="allAtOnce"/>
    </p:bldLst>
  </p:timing>
  <p:extLst>
    <p:ext uri="{3A86A75C-4F4B-4683-9AE1-C65F6400EC91}">
      <p14:laserTraceLst xmlns:p14="http://schemas.microsoft.com/office/powerpoint/2010/main">
        <p14:tracePtLst>
          <p14:tracePt t="44392" x="3563938" y="6705600"/>
          <p14:tracePt t="44393" x="3403600" y="6316663"/>
          <p14:tracePt t="44462" x="3167063" y="5918200"/>
          <p14:tracePt t="44614" x="2997200" y="5468938"/>
          <p14:tracePt t="44615" x="2954338" y="4716463"/>
          <p14:tracePt t="44685" x="2938463" y="4132263"/>
          <p14:tracePt t="44686" x="2938463" y="4089400"/>
          <p14:tracePt t="44838" x="2895600" y="3919538"/>
          <p14:tracePt t="44840" x="2852738" y="3776663"/>
          <p14:tracePt t="44910" x="2794000" y="3690938"/>
          <p14:tracePt t="45059" x="2786063" y="3649663"/>
          <p14:tracePt t="45265" x="2768600" y="3665538"/>
          <p14:tracePt t="45409" x="2743200" y="3665538"/>
          <p14:tracePt t="45483" x="2709863" y="3690938"/>
          <p14:tracePt t="45567" x="2667000" y="3690938"/>
          <p14:tracePt t="45646" x="2582863" y="3690938"/>
          <p14:tracePt t="45721" x="2557463" y="3665538"/>
          <p14:tracePt t="45796" x="2522538" y="3624263"/>
          <p14:tracePt t="45949" x="2481263" y="3497263"/>
          <p14:tracePt t="45950" x="2455863" y="3309938"/>
          <p14:tracePt t="46019" x="2455863" y="3268663"/>
          <p14:tracePt t="46167" x="2471738" y="3268663"/>
          <p14:tracePt t="46310" x="2565400" y="3268663"/>
          <p14:tracePt t="46311" x="2649538" y="3251200"/>
          <p14:tracePt t="46382" x="2725738" y="3233738"/>
          <p14:tracePt t="46465" x="2811463" y="3225800"/>
          <p14:tracePt t="46466" x="2827338" y="3225800"/>
          <p14:tracePt t="46545" x="2913063" y="3225800"/>
          <p14:tracePt t="46625" x="2997200" y="3233738"/>
          <p14:tracePt t="46626" x="2997200" y="3251200"/>
          <p14:tracePt t="46777" x="3022600" y="3268663"/>
          <p14:tracePt t="46778" x="3040063" y="3268663"/>
          <p14:tracePt t="47057" x="3022600" y="3268663"/>
          <p14:tracePt t="47197" x="2979738" y="3268663"/>
          <p14:tracePt t="47198" x="2852738" y="3268663"/>
          <p14:tracePt t="47267" x="2641600" y="3268663"/>
          <p14:tracePt t="47344" x="2540000" y="3276600"/>
          <p14:tracePt t="47497" x="2455863" y="3294063"/>
          <p14:tracePt t="47567" x="2395538" y="3294063"/>
          <p14:tracePt t="47918" x="2413000" y="3294063"/>
          <p14:tracePt t="47986" x="2481263" y="3268663"/>
          <p14:tracePt t="48135" x="2522538" y="3233738"/>
          <p14:tracePt t="48278" x="2514600" y="3251200"/>
          <p14:tracePt t="48424" x="2370138" y="3479800"/>
          <p14:tracePt t="48424" x="1989138" y="3962400"/>
          <p14:tracePt t="48494" x="1778000" y="4386263"/>
          <p14:tracePt t="48570" x="1719263" y="4554538"/>
          <p14:tracePt t="48716" x="1701800" y="4572000"/>
          <p14:tracePt t="48786" x="1760538" y="4343400"/>
          <p14:tracePt t="48940" x="1998663" y="3894138"/>
          <p14:tracePt t="48941" x="2166938" y="3649663"/>
          <p14:tracePt t="49010" x="2260600" y="3538538"/>
          <p14:tracePt t="49011" x="2268538" y="3522663"/>
          <p14:tracePt t="49093" x="2303463" y="3497263"/>
          <p14:tracePt t="49242" x="2311400" y="3479800"/>
          <p14:tracePt t="49243" x="2311400" y="3462338"/>
          <p14:tracePt t="49453" x="2268538" y="3563938"/>
          <p14:tracePt t="49454" x="2074863" y="3878263"/>
          <p14:tracePt t="49523" x="1846263" y="4275138"/>
          <p14:tracePt t="49601" x="1744663" y="4529138"/>
          <p14:tracePt t="49678" x="1735138" y="4554538"/>
          <p14:tracePt t="49891" x="1735138" y="4546600"/>
          <p14:tracePt t="49892" x="1735138" y="4529138"/>
          <p14:tracePt t="49966" x="2032000" y="4106863"/>
          <p14:tracePt t="49967" x="2057400" y="4064000"/>
          <p14:tracePt t="50043" x="2311400" y="3759200"/>
          <p14:tracePt t="50122" x="2344738" y="3690938"/>
          <p14:tracePt t="50533" x="2344738" y="3708400"/>
          <p14:tracePt t="51005" x="2370138" y="3708400"/>
          <p14:tracePt t="51006" x="2471738" y="3632200"/>
          <p14:tracePt t="51075" x="2497138" y="3589338"/>
          <p14:tracePt t="51148" x="2514600" y="3589338"/>
          <p14:tracePt t="51375" x="2328863" y="3878263"/>
          <p14:tracePt t="51376" x="2082800" y="4191000"/>
          <p14:tracePt t="51520" x="1871663" y="4503738"/>
          <p14:tracePt t="51521" x="1785938" y="4597400"/>
          <p14:tracePt t="51664" x="1735138" y="4630738"/>
          <p14:tracePt t="51809" x="1735138" y="4597400"/>
          <p14:tracePt t="51810" x="1973263" y="4089400"/>
          <p14:tracePt t="51882" x="2328863" y="3624263"/>
          <p14:tracePt t="52033" x="2471738" y="3421063"/>
          <p14:tracePt t="52034" x="2522538" y="3352800"/>
          <p14:tracePt t="52105" x="2557463" y="3309938"/>
          <p14:tracePt t="52183" x="2565400" y="3294063"/>
          <p14:tracePt t="52334" x="2582863" y="3294063"/>
          <p14:tracePt t="52405" x="2827338" y="3479800"/>
          <p14:tracePt t="52406" x="2870200" y="3505200"/>
          <p14:tracePt t="52559" x="3251200" y="3835400"/>
          <p14:tracePt t="52560" x="3665538" y="4259263"/>
          <p14:tracePt t="52631" x="3970338" y="4716463"/>
          <p14:tracePt t="52632" x="4013200" y="4767263"/>
          <p14:tracePt t="52788" x="4275138" y="5113338"/>
          <p14:tracePt t="52789" x="4343400" y="5181600"/>
          <p14:tracePt t="53072" x="4318000" y="5156200"/>
          <p14:tracePt t="53141" x="4140200" y="4970463"/>
          <p14:tracePt t="53141" x="4114800" y="4945063"/>
          <p14:tracePt t="53297" x="3792538" y="4572000"/>
          <p14:tracePt t="53298" x="3665538" y="4360863"/>
          <p14:tracePt t="53448" x="3462338" y="4064000"/>
          <p14:tracePt t="53449" x="3309938" y="3860800"/>
          <p14:tracePt t="53519" x="3268663" y="3802063"/>
          <p14:tracePt t="53598" x="3208338" y="3759200"/>
          <p14:tracePt t="53676" x="3182938" y="3716338"/>
          <p14:tracePt t="53830" x="3132138" y="3632200"/>
          <p14:tracePt t="53831" x="3124200" y="3606800"/>
          <p14:tracePt t="53978" x="3106738" y="3606800"/>
          <p14:tracePt t="54126" x="3090863" y="3606800"/>
          <p14:tracePt t="54536" x="3065463" y="3606800"/>
          <p14:tracePt t="54537" x="2963863" y="3632200"/>
          <p14:tracePt t="54606" x="2913063" y="3649663"/>
          <p14:tracePt t="54683" x="2870200" y="3675063"/>
          <p14:tracePt t="54836" x="2836863" y="3690938"/>
          <p14:tracePt t="54837" x="2709863" y="3776663"/>
          <p14:tracePt t="54910" x="2667000" y="3817938"/>
          <p14:tracePt t="54987" x="2641600" y="3860800"/>
          <p14:tracePt t="55067" x="2598738" y="3894138"/>
          <p14:tracePt t="55217" x="2582863" y="3919538"/>
          <p14:tracePt t="55218" x="2565400" y="3944938"/>
          <p14:tracePt t="55288" x="2565400" y="3962400"/>
          <p14:tracePt t="55445" x="2624138" y="4005263"/>
          <p14:tracePt t="55446" x="2709863" y="4030663"/>
          <p14:tracePt t="55519" x="2743200" y="4030663"/>
          <p14:tracePt t="55672" x="2786063" y="4021138"/>
          <p14:tracePt t="55673" x="2852738" y="3962400"/>
          <p14:tracePt t="55819" x="2870200" y="3919538"/>
          <p14:tracePt t="55820" x="2870200" y="3894138"/>
          <p14:tracePt t="55967" x="2852738" y="3843338"/>
          <p14:tracePt t="55968" x="2811463" y="3802063"/>
          <p14:tracePt t="56041" x="2700338" y="3751263"/>
          <p14:tracePt t="56119" x="2641600" y="3733800"/>
          <p14:tracePt t="56276" x="2565400" y="3733800"/>
          <p14:tracePt t="56277" x="2514600" y="3733800"/>
          <p14:tracePt t="56349" x="2471738" y="3751263"/>
          <p14:tracePt t="56422" x="2430463" y="3776663"/>
          <p14:tracePt t="56423" x="2430463" y="3792538"/>
          <p14:tracePt t="56581" x="2370138" y="3860800"/>
          <p14:tracePt t="56582" x="2311400" y="3944938"/>
          <p14:tracePt t="56653" x="2286000" y="4064000"/>
          <p14:tracePt t="56810" x="2286000" y="4233863"/>
          <p14:tracePt t="56811" x="2286000" y="4284663"/>
          <p14:tracePt t="56959" x="2286000" y="4318000"/>
          <p14:tracePt t="56960" x="2328863" y="4360863"/>
          <p14:tracePt t="57032" x="2387600" y="4386263"/>
          <p14:tracePt t="57107" x="2413000" y="4402138"/>
          <p14:tracePt t="57262" x="2481263" y="4402138"/>
          <p14:tracePt t="57263" x="2557463" y="4325938"/>
          <p14:tracePt t="57264" x="2557463" y="4318000"/>
          <p14:tracePt t="57335" x="2598738" y="4233863"/>
          <p14:tracePt t="57488" x="2641600" y="4114800"/>
          <p14:tracePt t="57489" x="2684463" y="4005263"/>
          <p14:tracePt t="57561" x="2709863" y="3962400"/>
          <p14:tracePt t="57643" x="2709863" y="3937000"/>
          <p14:tracePt t="57796" x="2709863" y="3919538"/>
          <p14:tracePt t="57797" x="2700338" y="3860800"/>
          <p14:tracePt t="57945" x="2684463" y="3843338"/>
          <p14:tracePt t="57945" x="2649538" y="3843338"/>
          <p14:tracePt t="58016" x="2582863" y="3843338"/>
          <p14:tracePt t="58096" x="2522538" y="3843338"/>
          <p14:tracePt t="58172" x="2481263" y="3843338"/>
          <p14:tracePt t="58322" x="2438400" y="3878263"/>
          <p14:tracePt t="58323" x="2370138" y="3903663"/>
          <p14:tracePt t="58470" x="2311400" y="3944938"/>
          <p14:tracePt t="58471" x="2243138" y="4046538"/>
          <p14:tracePt t="58618" x="2201863" y="4132263"/>
          <p14:tracePt t="58619" x="2166938" y="4216400"/>
          <p14:tracePt t="58770" x="2166938" y="4284663"/>
          <p14:tracePt t="58770" x="2166938" y="4386263"/>
          <p14:tracePt t="58841" x="2184400" y="4445000"/>
          <p14:tracePt t="58917" x="2268538" y="4487863"/>
          <p14:tracePt t="58996" x="2370138" y="4487863"/>
          <p14:tracePt t="59148" x="2497138" y="4470400"/>
          <p14:tracePt t="59149" x="2557463" y="4419600"/>
          <p14:tracePt t="59298" x="2608263" y="4376738"/>
          <p14:tracePt t="59299" x="2649538" y="4318000"/>
          <p14:tracePt t="59448" x="2684463" y="4259263"/>
          <p14:tracePt t="59449" x="2709863" y="4106863"/>
          <p14:tracePt t="59520" x="2709863" y="3987800"/>
          <p14:tracePt t="59599" x="2709863" y="3903663"/>
          <p14:tracePt t="59753" x="2684463" y="3878263"/>
          <p14:tracePt t="59754" x="2649538" y="3817938"/>
          <p14:tracePt t="59825" x="2641600" y="3802063"/>
          <p14:tracePt t="59978" x="2608263" y="3792538"/>
          <p14:tracePt t="59979" x="2582863" y="3802063"/>
          <p14:tracePt t="60050" x="2514600" y="3835400"/>
          <p14:tracePt t="60129" x="2438400" y="3878263"/>
          <p14:tracePt t="60281" x="2370138" y="3944938"/>
          <p14:tracePt t="60282" x="2328863" y="4005263"/>
          <p14:tracePt t="60353" x="2311400" y="4021138"/>
          <p14:tracePt t="60508" x="2303463" y="4030663"/>
          <p14:tracePt t="60579" x="2286000" y="4046538"/>
          <p14:tracePt t="60802" x="2268538" y="4046538"/>
          <p14:tracePt t="60948" x="2243138" y="4089400"/>
          <p14:tracePt t="60949" x="2166938" y="4157663"/>
          <p14:tracePt t="60950" x="2159000" y="4157663"/>
          <p14:tracePt t="61023" x="2074863" y="4233863"/>
          <p14:tracePt t="61103" x="1973263" y="4275138"/>
          <p14:tracePt t="61183" x="1912938" y="4300538"/>
          <p14:tracePt t="61184" x="1912938" y="4318000"/>
          <p14:tracePt t="61337" x="1828800" y="4386263"/>
          <p14:tracePt t="61338" x="1760538" y="4614863"/>
          <p14:tracePt t="61410" x="1744663" y="4767263"/>
          <p14:tracePt t="61410" x="1735138" y="4767263"/>
          <p14:tracePt t="61491" x="1701800" y="4927600"/>
          <p14:tracePt t="61569" x="1658938" y="5054600"/>
          <p14:tracePt t="61723" x="1600200" y="5207000"/>
          <p14:tracePt t="61724" x="1557338" y="5308600"/>
          <p14:tracePt t="61794" x="1557338" y="5341938"/>
          <p14:tracePt t="61872" x="1557338" y="5351463"/>
          <p14:tracePt t="62024" x="1531938" y="5367338"/>
          <p14:tracePt t="62025" x="1506538" y="5410200"/>
          <p14:tracePt t="62095" x="1490663" y="5427663"/>
          <p14:tracePt t="62173" x="1473200" y="5494338"/>
          <p14:tracePt t="62329" x="1465263" y="5562600"/>
          <p14:tracePt t="62330" x="1465263" y="5605463"/>
          <p14:tracePt t="62478" x="1490663" y="5605463"/>
          <p14:tracePt t="62479" x="1600200" y="5605463"/>
          <p14:tracePt t="62551" x="1719263" y="5537200"/>
          <p14:tracePt t="62627" x="1862138" y="5435600"/>
          <p14:tracePt t="62705" x="1887538" y="5410200"/>
          <p14:tracePt t="62784" x="1930400" y="5384800"/>
          <p14:tracePt t="62941" x="1973263" y="5265738"/>
          <p14:tracePt t="62942" x="1989138" y="5164138"/>
          <p14:tracePt t="63013" x="1973263" y="5138738"/>
          <p14:tracePt t="63090" x="1912938" y="5138738"/>
          <p14:tracePt t="63091" x="1905000" y="5138738"/>
          <p14:tracePt t="63244" x="1871663" y="5122863"/>
          <p14:tracePt t="63245" x="1828800" y="5080000"/>
          <p14:tracePt t="63317" x="1803400" y="5037138"/>
          <p14:tracePt t="63473" x="1760538" y="5029200"/>
          <p14:tracePt t="63474" x="1684338" y="5037138"/>
          <p14:tracePt t="63545" x="1617663" y="5113338"/>
          <p14:tracePt t="63622" x="1557338" y="5207000"/>
          <p14:tracePt t="63778" x="1531938" y="5283200"/>
          <p14:tracePt t="63779" x="1506538" y="5326063"/>
          <p14:tracePt t="63929" x="1506538" y="5367338"/>
          <p14:tracePt t="63931" x="1516063" y="5435600"/>
          <p14:tracePt t="64002" x="1531938" y="5468938"/>
          <p14:tracePt t="64161" x="1557338" y="5478463"/>
          <p14:tracePt t="64162" x="1592263" y="5519738"/>
          <p14:tracePt t="64313" x="1658938" y="5580063"/>
          <p14:tracePt t="64314" x="1760538" y="5605463"/>
          <p14:tracePt t="64385" x="1828800" y="5580063"/>
          <p14:tracePt t="64466" x="1905000" y="5537200"/>
          <p14:tracePt t="64467" x="1905000" y="5519738"/>
          <p14:tracePt t="64544" x="1947863" y="5453063"/>
          <p14:tracePt t="64698" x="1955800" y="5392738"/>
          <p14:tracePt t="64699" x="1955800" y="5351463"/>
          <p14:tracePt t="64771" x="1947863" y="5300663"/>
          <p14:tracePt t="64929" x="1887538" y="5240338"/>
          <p14:tracePt t="64930" x="1828800" y="5207000"/>
          <p14:tracePt t="65001" x="1719263" y="5207000"/>
          <p14:tracePt t="65160" x="1617663" y="5249863"/>
          <p14:tracePt t="65161" x="1549400" y="5308600"/>
          <p14:tracePt t="65313" x="1490663" y="5326063"/>
          <p14:tracePt t="65314" x="1465263" y="5351463"/>
          <p14:tracePt t="65467" x="1447800" y="5410200"/>
          <p14:tracePt t="65468" x="1447800" y="5519738"/>
          <p14:tracePt t="65540" x="1447800" y="5554663"/>
          <p14:tracePt t="65618" x="1490663" y="5554663"/>
          <p14:tracePt t="68573" x="2039938" y="5537200"/>
          <p14:tracePt t="68644" x="4089400" y="5994400"/>
          <p14:tracePt t="74766" x="10152063" y="5740400"/>
          <p14:tracePt t="74767" x="8399463" y="5519738"/>
          <p14:tracePt t="74918" x="7653338" y="5097463"/>
          <p14:tracePt t="74919" x="7196138" y="4716463"/>
          <p14:tracePt t="74991" x="7053263" y="4630738"/>
          <p14:tracePt t="75070" x="7035800" y="4572000"/>
          <p14:tracePt t="75150" x="7035800" y="4554538"/>
          <p14:tracePt t="75906" x="7035800" y="4503738"/>
          <p14:tracePt t="75907" x="6985000" y="4402138"/>
          <p14:tracePt t="75978" x="6883400" y="4360863"/>
          <p14:tracePt t="76056" x="6824663" y="4343400"/>
          <p14:tracePt t="76278" x="6824663" y="4325938"/>
          <p14:tracePt t="76420" x="6824663" y="4318000"/>
          <p14:tracePt t="76493" x="6840538" y="4300538"/>
          <p14:tracePt t="76569" x="6858000" y="4284663"/>
          <p14:tracePt t="76807" x="6553200" y="4589463"/>
          <p14:tracePt t="76808" x="6545263" y="4589463"/>
          <p14:tracePt t="76960" x="6502400" y="4614863"/>
          <p14:tracePt t="77033" x="6502400" y="4597400"/>
          <p14:tracePt t="77110" x="6570663" y="4503738"/>
          <p14:tracePt t="77269" x="6611938" y="4402138"/>
          <p14:tracePt t="77270" x="6646863" y="4343400"/>
          <p14:tracePt t="77345" x="6672263" y="4318000"/>
          <p14:tracePt t="77423" x="6738938" y="4216400"/>
          <p14:tracePt t="77503" x="6840538" y="4064000"/>
          <p14:tracePt t="77504" x="6865938" y="4030663"/>
          <p14:tracePt t="77586" x="6985000" y="3860800"/>
          <p14:tracePt t="77669" x="7086600" y="3690938"/>
          <p14:tracePt t="77830" x="7180263" y="3538538"/>
          <p14:tracePt t="77832" x="7307263" y="3378200"/>
          <p14:tracePt t="77911" x="7434263" y="3268663"/>
          <p14:tracePt t="77994" x="7551738" y="3149600"/>
          <p14:tracePt t="78151" x="7620000" y="3055938"/>
          <p14:tracePt t="78152" x="7678738" y="2997200"/>
          <p14:tracePt t="78448" x="7383463" y="3335338"/>
          <p14:tracePt t="78449" x="6926263" y="3759200"/>
          <p14:tracePt t="78449" x="6900863" y="3792538"/>
          <p14:tracePt t="78522" x="6672263" y="4071938"/>
          <p14:tracePt t="78523" x="6654800" y="4106863"/>
          <p14:tracePt t="78604" x="6611938" y="4148138"/>
          <p14:tracePt t="78684" x="6604000" y="4157663"/>
          <p14:tracePt t="78838" x="6586538" y="4173538"/>
          <p14:tracePt t="79068" x="6604000" y="4132263"/>
          <p14:tracePt t="79069" x="6611938" y="4114800"/>
          <p14:tracePt t="79142" x="6781800" y="3919538"/>
          <p14:tracePt t="79302" x="7221538" y="3505200"/>
          <p14:tracePt t="79303" x="7408863" y="3225800"/>
          <p14:tracePt t="79454" x="7518400" y="3055938"/>
          <p14:tracePt t="79455" x="7704138" y="2878138"/>
          <p14:tracePt t="79527" x="7874000" y="2725738"/>
          <p14:tracePt t="79599" x="7958138" y="2616200"/>
          <p14:tracePt t="79761" x="8034338" y="2532063"/>
          <p14:tracePt t="79762" x="8094663" y="2471738"/>
          <p14:tracePt t="79916" x="8161338" y="2395538"/>
          <p14:tracePt t="79916" x="8204200" y="2370138"/>
          <p14:tracePt t="79991" x="8348663" y="2370138"/>
          <p14:tracePt t="80075" x="8755063" y="2481263"/>
          <p14:tracePt t="80153" x="8831263" y="2557463"/>
          <p14:tracePt t="80310" x="9042400" y="2811463"/>
          <p14:tracePt t="80311" x="9364663" y="3208338"/>
          <p14:tracePt t="80383" x="9626600" y="3505200"/>
          <p14:tracePt t="80455" x="9906000" y="3894138"/>
          <p14:tracePt t="80614" x="10160000" y="4198938"/>
          <p14:tracePt t="80615" x="10447338" y="4470400"/>
          <p14:tracePt t="80616" x="10472738" y="4487863"/>
          <p14:tracePt t="80689" x="10591800" y="4572000"/>
          <p14:tracePt t="80847" x="10617200" y="4589463"/>
          <p14:tracePt t="81136" x="10591800" y="4554538"/>
          <p14:tracePt t="81207" x="10244138" y="4216400"/>
          <p14:tracePt t="81286" x="9720263" y="3649663"/>
          <p14:tracePt t="81446" x="9228138" y="3149600"/>
          <p14:tracePt t="81447" x="9009063" y="2954338"/>
          <p14:tracePt t="81520" x="8882063" y="2786063"/>
          <p14:tracePt t="81601" x="8839200" y="2709863"/>
          <p14:tracePt t="81681" x="8831263" y="2709863"/>
          <p14:tracePt t="82038" x="8831263" y="2725738"/>
          <p14:tracePt t="82186" x="8831263" y="2743200"/>
          <p14:tracePt t="82334" x="8831263" y="2768600"/>
          <p14:tracePt t="82488" x="8831263" y="2870200"/>
          <p14:tracePt t="82489" x="8813800" y="2997200"/>
          <p14:tracePt t="82561" x="8770938" y="3149600"/>
          <p14:tracePt t="82645" x="8745538" y="3276600"/>
          <p14:tracePt t="82806" x="8745538" y="3352800"/>
          <p14:tracePt t="82807" x="8745538" y="3395663"/>
          <p14:tracePt t="82951" x="8729663" y="3395663"/>
          <p14:tracePt t="87520" x="8788400" y="3675063"/>
          <p14:tracePt t="87591" x="8999538" y="4343400"/>
          <p14:tracePt t="87669" x="9847263" y="5689600"/>
          <p14:tracePt t="90319" x="11811000" y="6189663"/>
          <p14:tracePt t="90391" x="10642600" y="5638800"/>
          <p14:tracePt t="90471" x="9796463" y="5224463"/>
          <p14:tracePt t="90544" x="9380538" y="4945063"/>
          <p14:tracePt t="90704" x="9253538" y="4868863"/>
          <p14:tracePt t="90705" x="9067800" y="4699000"/>
          <p14:tracePt t="90780" x="8940800" y="4546600"/>
          <p14:tracePt t="90938" x="8923338" y="4529138"/>
          <p14:tracePt t="91162" x="8872538" y="4826000"/>
          <p14:tracePt t="91235" x="8704263" y="5080000"/>
          <p14:tracePt t="91235" x="8669338" y="5080000"/>
          <p14:tracePt t="91317" x="8356600" y="5138738"/>
          <p14:tracePt t="91318" x="8305800" y="5138738"/>
          <p14:tracePt t="91396" x="7764463" y="5199063"/>
          <p14:tracePt t="91397" x="7696200" y="5199063"/>
          <p14:tracePt t="91471" x="7094538" y="5240338"/>
          <p14:tracePt t="91551" x="6858000" y="5199063"/>
          <p14:tracePt t="91633" x="6545263" y="5097463"/>
          <p14:tracePt t="91787" x="6019800" y="5097463"/>
          <p14:tracePt t="91788" x="5935663" y="5097463"/>
          <p14:tracePt t="91942" x="5986463" y="5054600"/>
          <p14:tracePt t="92017" x="6443663" y="4945063"/>
          <p14:tracePt t="92177" x="6688138" y="4927600"/>
          <p14:tracePt t="92179" x="6840538" y="4945063"/>
          <p14:tracePt t="92335" x="7086600" y="4970463"/>
          <p14:tracePt t="92336" x="7434263" y="4970463"/>
          <p14:tracePt t="92483" x="7975600" y="4970463"/>
          <p14:tracePt t="92484" x="8643938" y="4970463"/>
          <p14:tracePt t="92646" x="9278938" y="4970463"/>
          <p14:tracePt t="92647" x="9482138" y="4970463"/>
          <p14:tracePt t="92799" x="9525000" y="4953000"/>
          <p14:tracePt t="92799" x="9652000" y="4953000"/>
          <p14:tracePt t="92877" x="9796463" y="4953000"/>
          <p14:tracePt t="93033" x="9837738" y="4953000"/>
          <p14:tracePt t="93034" x="9821863" y="4953000"/>
          <p14:tracePt t="93108" x="9321800" y="4945063"/>
          <p14:tracePt t="93267" x="8602663" y="4945063"/>
          <p14:tracePt t="93268" x="8018463" y="4945063"/>
          <p14:tracePt t="93341" x="7637463" y="4902200"/>
          <p14:tracePt t="93501" x="7213600" y="4843463"/>
          <p14:tracePt t="93502" x="6951663" y="4826000"/>
          <p14:tracePt t="93575" x="6756400" y="4826000"/>
          <p14:tracePt t="93652" x="6738938" y="4826000"/>
          <p14:tracePt t="93807" x="7094538" y="4826000"/>
          <p14:tracePt t="93961" x="7620000" y="4826000"/>
          <p14:tracePt t="93961" x="8077200" y="4884738"/>
          <p14:tracePt t="94036" x="8542338" y="4927600"/>
          <p14:tracePt t="94198" x="9101138" y="4970463"/>
          <p14:tracePt t="94199" x="9710738" y="4970463"/>
          <p14:tracePt t="94272" x="10109200" y="4970463"/>
          <p14:tracePt t="94432" x="10388600" y="4970463"/>
          <p14:tracePt t="94433" x="10548938" y="5029200"/>
          <p14:tracePt t="94508" x="10675938" y="5097463"/>
          <p14:tracePt t="94669" x="10802938" y="5122863"/>
          <p14:tracePt t="94670" x="10990263" y="5113338"/>
          <p14:tracePt t="94744" x="11158538" y="5054600"/>
          <p14:tracePt t="94905" x="11269663" y="5029200"/>
          <p14:tracePt t="94906" x="11285538" y="4902200"/>
          <p14:tracePt t="94984" x="11244263" y="4673600"/>
          <p14:tracePt t="95068" x="11031538" y="4402138"/>
          <p14:tracePt t="95151" x="10812463" y="4259263"/>
          <p14:tracePt t="95315" x="10515600" y="4173538"/>
          <p14:tracePt t="95316" x="10261600" y="4089400"/>
          <p14:tracePt t="95317" x="10244138" y="4089400"/>
          <p14:tracePt t="95390" x="10160000" y="4071938"/>
          <p14:tracePt t="95618" x="10236200" y="4071938"/>
          <p14:tracePt t="95690" x="10406063" y="4046538"/>
          <p14:tracePt t="95773" x="10490200" y="4005263"/>
          <p14:tracePt t="95939" x="10558463" y="3937000"/>
          <p14:tracePt t="95940" x="10634663" y="3817938"/>
          <p14:tracePt t="96014" x="10642600" y="3675063"/>
          <p14:tracePt t="96184" x="10634663" y="3522663"/>
          <p14:tracePt t="96185" x="10548938" y="3403600"/>
          <p14:tracePt t="96260" x="10447338" y="3335338"/>
          <p14:tracePt t="96414" x="10236200" y="3319463"/>
          <p14:tracePt t="96417" x="9880600" y="3352800"/>
          <p14:tracePt t="96417" x="9837738" y="3352800"/>
          <p14:tracePt t="96501" x="9634538" y="3421063"/>
          <p14:tracePt t="96667" x="9491663" y="3538538"/>
          <p14:tracePt t="96668" x="9405938" y="3649663"/>
          <p14:tracePt t="96824" x="9364663" y="3751263"/>
          <p14:tracePt t="96825" x="9355138" y="3817938"/>
          <p14:tracePt t="96984" x="9364663" y="3937000"/>
          <p14:tracePt t="96985" x="9736138" y="4157663"/>
          <p14:tracePt t="97059" x="10033000" y="4241800"/>
          <p14:tracePt t="97225" x="10117138" y="4241800"/>
          <p14:tracePt t="97226" x="10279063" y="4114800"/>
          <p14:tracePt t="97300" x="10388600" y="4046538"/>
          <p14:tracePt t="97467" x="10472738" y="4005263"/>
          <p14:tracePt t="97467" x="10507663" y="3937000"/>
          <p14:tracePt t="97542" x="10515600" y="3776663"/>
          <p14:tracePt t="97706" x="10507663" y="3589338"/>
          <p14:tracePt t="97708" x="10431463" y="3505200"/>
          <p14:tracePt t="97783" x="10371138" y="3479800"/>
          <p14:tracePt t="97784" x="10363200" y="3462338"/>
          <p14:tracePt t="97951" x="10244138" y="3436938"/>
          <p14:tracePt t="97952" x="10091738" y="3421063"/>
          <p14:tracePt t="98027" x="10033000" y="3421063"/>
          <p14:tracePt t="98109" x="9888538" y="3454400"/>
          <p14:tracePt t="98272" x="9677400" y="3522663"/>
          <p14:tracePt t="98273" x="9567863" y="3581400"/>
          <p14:tracePt t="98348" x="9525000" y="3733800"/>
          <p14:tracePt t="98350" x="9525000" y="3759200"/>
          <p14:tracePt t="98517" x="9507538" y="3894138"/>
          <p14:tracePt t="98518" x="9567863" y="3962400"/>
          <p14:tracePt t="98592" x="9609138" y="3979863"/>
          <p14:tracePt t="102339" x="9669463" y="4106863"/>
          <p14:tracePt t="102490" x="10193338" y="5783263"/>
          <p14:tracePt t="105123" x="11818938" y="6799263"/>
          <p14:tracePt t="105286" x="11082338" y="6146800"/>
          <p14:tracePt t="105287" x="10642600" y="5740400"/>
          <p14:tracePt t="105362" x="10558463" y="5646738"/>
          <p14:tracePt t="105523" x="10490200" y="5519738"/>
          <p14:tracePt t="105524" x="10414000" y="5435600"/>
          <p14:tracePt t="105688" x="10363200" y="5367338"/>
          <p14:tracePt t="105689" x="10320338" y="5308600"/>
          <p14:tracePt t="106816" x="9906000" y="4656138"/>
          <p14:tracePt t="106817" x="9271000" y="3792538"/>
          <p14:tracePt t="106973" x="9059863" y="3479800"/>
          <p14:tracePt t="106974" x="8882063" y="3294063"/>
          <p14:tracePt t="107049" x="8831263" y="3225800"/>
          <p14:tracePt t="107215" x="8813800" y="3233738"/>
          <p14:tracePt t="107216" x="8686800" y="3878263"/>
          <p14:tracePt t="107291" x="8661400" y="4241800"/>
          <p14:tracePt t="107455" x="8669338" y="4640263"/>
          <p14:tracePt t="107456" x="8669338" y="4843463"/>
          <p14:tracePt t="107531" x="8669338" y="4970463"/>
          <p14:tracePt t="107531" x="8669338" y="4986338"/>
          <p14:tracePt t="107689" x="8669338" y="5011738"/>
          <p14:tracePt t="108533" x="8669338" y="4995863"/>
          <p14:tracePt t="108606" x="8661400" y="4953000"/>
          <p14:tracePt t="108768" x="8643938" y="4868863"/>
          <p14:tracePt t="108993" x="8643938" y="4843463"/>
          <p14:tracePt t="109068" x="8661400" y="4767263"/>
          <p14:tracePt t="109228" x="8661400" y="4724400"/>
          <p14:tracePt t="114439" x="8661400" y="4513263"/>
          <p14:tracePt t="114439" x="8661400" y="4427538"/>
          <p14:tracePt t="114515" x="8897938" y="2700338"/>
          <p14:tracePt t="114589" x="8966200" y="668338"/>
          <p14:tracePt t="114664" x="8966200" y="1444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51FE-1ACF-38FF-D5F7-7FAACFD0B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777578"/>
            <a:ext cx="5760720" cy="548640"/>
          </a:xfrm>
        </p:spPr>
        <p:txBody>
          <a:bodyPr/>
          <a:lstStyle/>
          <a:p>
            <a:pPr algn="r"/>
            <a:r>
              <a:rPr lang="en-US" sz="3200" dirty="0"/>
              <a:t>What is </a:t>
            </a:r>
            <a:r>
              <a:rPr lang="en-CA" sz="3200" dirty="0"/>
              <a:t>Non-Volatile Memory (NVM)</a:t>
            </a:r>
            <a:r>
              <a:rPr lang="en-US" sz="3200" dirty="0"/>
              <a:t>?</a:t>
            </a:r>
            <a:br>
              <a:rPr lang="en-US" sz="3200" dirty="0"/>
            </a:br>
            <a:r>
              <a:rPr lang="en-CA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0A5CA-F177-5773-F8DD-386B14F15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354562"/>
            <a:ext cx="5760720" cy="39877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Non-volatile memory (NVM) is a type of computer memory that retains stored data even when the power is turned off. 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Provides fast and byte-addressable persistence.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Common examples of non-volatile memory include flash memory, which is commonly used in solid-state drives (SSDs) and USB flash drives, and read-only memory (ROM).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C4912F-F6EE-0EDD-FC04-A942F42594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0AE4B-CB35-B822-C1DC-F9B63CB14F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3076" name="Picture 4" descr="Micromachines | Free Full-Text | Memristive Non-Volatile Memory Based on  Graphene Materials">
            <a:extLst>
              <a:ext uri="{FF2B5EF4-FFF2-40B4-BE49-F238E27FC236}">
                <a16:creationId xmlns:a16="http://schemas.microsoft.com/office/drawing/2014/main" id="{B2D53228-2A09-2936-0171-F5D50DEE4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58" y="439388"/>
            <a:ext cx="4210183" cy="61336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23C6C37-4CF1-8FF4-EF3A-25C07EC3545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418054"/>
      </p:ext>
    </p:extLst>
  </p:cSld>
  <p:clrMapOvr>
    <a:masterClrMapping/>
  </p:clrMapOvr>
  <p:transition spd="slow" advClick="0" advTm="7031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FAB29-B08D-E8B0-AB6C-1C6217219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846528"/>
            <a:ext cx="5760720" cy="867122"/>
          </a:xfrm>
        </p:spPr>
        <p:txBody>
          <a:bodyPr/>
          <a:lstStyle/>
          <a:p>
            <a:pPr algn="r"/>
            <a:r>
              <a:rPr lang="en-CA" sz="3200" dirty="0"/>
              <a:t>Intel</a:t>
            </a:r>
            <a:r>
              <a:rPr lang="en-CA" sz="3200" cap="none" dirty="0"/>
              <a:t>’s </a:t>
            </a:r>
            <a:r>
              <a:rPr lang="en-CA" sz="3200" dirty="0"/>
              <a:t>Optane</a:t>
            </a:r>
            <a:br>
              <a:rPr lang="en-CA" sz="3200" dirty="0"/>
            </a:br>
            <a:r>
              <a:rPr lang="en-CA" sz="3200" dirty="0"/>
              <a:t>DC Persistent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63F46-F3F0-D412-3684-78B2C841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258639"/>
            <a:ext cx="5760720" cy="33192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on-volatile memory technology designed to provide a high-capacity and low-latency memory solution for data centers and enterprise servers.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It has a capacity up to 1TB, read and write speeds up to 2.5GB/s and 1.5GB/s respectively, and a high endurance rating with typical power consumption of only 15W for the 1TB module.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0888A-847A-CA05-9924-71CC3C3405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BC74A-F66A-DA3A-85A3-D81CD25C4D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8" name="Picture Placeholder 15">
            <a:extLst>
              <a:ext uri="{FF2B5EF4-FFF2-40B4-BE49-F238E27FC236}">
                <a16:creationId xmlns:a16="http://schemas.microsoft.com/office/drawing/2014/main" id="{80570D99-317B-3464-0E48-4DCA7A6D17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530" r="8530"/>
          <a:stretch>
            <a:fillRect/>
          </a:stretch>
        </p:blipFill>
        <p:spPr>
          <a:xfrm>
            <a:off x="877824" y="1576500"/>
            <a:ext cx="4043876" cy="37049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183E38D-14E6-CA38-C321-9BA33EEAD5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5217636"/>
      </p:ext>
    </p:extLst>
  </p:cSld>
  <p:clrMapOvr>
    <a:masterClrMapping/>
  </p:clrMapOvr>
  <p:transition spd="slow" advClick="0" advTm="8615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2751F-F9EB-192D-DC05-8625837D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CA" sz="3600" dirty="0"/>
              <a:t>What is NUMA?</a:t>
            </a:r>
            <a:br>
              <a:rPr lang="en-CA" sz="3600" dirty="0"/>
            </a:br>
            <a:endParaRPr lang="en-CA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77632-E91C-8AAC-EC0E-11D6A5DC2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308258"/>
            <a:ext cx="5760720" cy="331927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374151"/>
                </a:solidFill>
                <a:latin typeface="Söhne"/>
              </a:rPr>
              <a:t>In Uniform Memory Access (UMA), all processors have equal access to all memory.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Non-Uniform Memory Access (NUMA) is a computer memory architecture that is used in multi-node systems, where each node has its own memory and processor.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NUMA is used to provide high performance and scalability in large-scale systems, such as servers and high-performance computing systems.</a:t>
            </a: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4595C-8156-7A81-12D5-7F8C89BAA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7BCD0-9E74-9FE1-0DB6-73AF70FDF9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1AD33F-C016-1AD8-46EE-9DDEA1564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824" y="1505758"/>
            <a:ext cx="4171272" cy="38464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B841E003-C578-3973-1700-32915BC3CA4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4461504"/>
      </p:ext>
    </p:extLst>
  </p:cSld>
  <p:clrMapOvr>
    <a:masterClrMapping/>
  </p:clrMapOvr>
  <p:transition spd="slow" advClick="0" advTm="7138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525" x="1871663" y="1176338"/>
          <p14:tracePt t="19544" x="1871663" y="1211263"/>
          <p14:tracePt t="19563" x="1871663" y="1227138"/>
          <p14:tracePt t="19582" x="1871663" y="1236663"/>
          <p14:tracePt t="19601" x="1871663" y="1252538"/>
          <p14:tracePt t="19621" x="1871663" y="1270000"/>
          <p14:tracePt t="19641" x="1871663" y="1303338"/>
          <p14:tracePt t="19661" x="1879600" y="1312863"/>
          <p14:tracePt t="19680" x="1879600" y="1328738"/>
          <p14:tracePt t="19680" x="1879600" y="1346200"/>
          <p14:tracePt t="19700" x="1879600" y="1363663"/>
          <p14:tracePt t="19719" x="1879600" y="1371600"/>
          <p14:tracePt t="19738" x="1879600" y="1422400"/>
          <p14:tracePt t="19758" x="1879600" y="1447800"/>
          <p14:tracePt t="19777" x="1879600" y="1481138"/>
          <p14:tracePt t="19778" x="1879600" y="1490663"/>
          <p14:tracePt t="19797" x="1879600" y="1524000"/>
          <p14:tracePt t="19835" x="1879600" y="1566863"/>
          <p14:tracePt t="19835" x="1879600" y="1600200"/>
          <p14:tracePt t="19854" x="1879600" y="1625600"/>
          <p14:tracePt t="19873" x="1879600" y="1658938"/>
          <p14:tracePt t="19911" x="1879600" y="1684338"/>
          <p14:tracePt t="19912" x="1879600" y="1719263"/>
          <p14:tracePt t="19931" x="1879600" y="1735138"/>
          <p14:tracePt t="19951" x="1879600" y="1744663"/>
          <p14:tracePt t="19970" x="1879600" y="1760538"/>
          <p14:tracePt t="19992" x="1879600" y="1778000"/>
          <p14:tracePt t="20011" x="1879600" y="1795463"/>
          <p14:tracePt t="20012" x="1879600" y="1811338"/>
          <p14:tracePt t="20048" x="1879600" y="1820863"/>
          <p14:tracePt t="20069" x="1879600" y="1854200"/>
          <p14:tracePt t="20087" x="1879600" y="1871663"/>
          <p14:tracePt t="20108" x="1879600" y="1879600"/>
          <p14:tracePt t="20126" x="1879600" y="1897063"/>
          <p14:tracePt t="20145" x="1879600" y="1912938"/>
          <p14:tracePt t="20164" x="1879600" y="1930400"/>
          <p14:tracePt t="20184" x="1879600" y="1938338"/>
          <p14:tracePt t="20204" x="1879600" y="1955800"/>
          <p14:tracePt t="20224" x="1879600" y="1973263"/>
          <p14:tracePt t="20244" x="1879600" y="1998663"/>
          <p14:tracePt t="20263" x="1897063" y="2032000"/>
          <p14:tracePt t="20302" x="1897063" y="2049463"/>
          <p14:tracePt t="20302" x="1897063" y="2074863"/>
          <p14:tracePt t="20324" x="1897063" y="2090738"/>
          <p14:tracePt t="20343" x="1897063" y="2108200"/>
          <p14:tracePt t="20343" x="1897063" y="2125663"/>
          <p14:tracePt t="20381" x="1897063" y="2133600"/>
          <p14:tracePt t="20400" x="1897063" y="2151063"/>
          <p14:tracePt t="20419" x="1912938" y="2151063"/>
          <p14:tracePt t="20456" x="1912938" y="2166938"/>
          <p14:tracePt t="20457" x="1912938" y="2184400"/>
          <p14:tracePt t="20476" x="1912938" y="2192338"/>
          <p14:tracePt t="20495" x="1912938" y="2227263"/>
          <p14:tracePt t="20533" x="1930400" y="2243138"/>
          <p14:tracePt t="20534" x="1930400" y="2252663"/>
          <p14:tracePt t="20552" x="1930400" y="2286000"/>
          <p14:tracePt t="20575" x="1930400" y="2319338"/>
          <p14:tracePt t="20594" x="1930400" y="2344738"/>
          <p14:tracePt t="20613" x="1930400" y="2362200"/>
          <p14:tracePt t="20632" x="1930400" y="2387600"/>
          <p14:tracePt t="20670" x="1930400" y="2405063"/>
          <p14:tracePt t="20691" x="1930400" y="2420938"/>
          <p14:tracePt t="20711" x="1930400" y="2438400"/>
          <p14:tracePt t="20748" x="1930400" y="2446338"/>
          <p14:tracePt t="20749" x="1930400" y="2463800"/>
          <p14:tracePt t="20767" x="1930400" y="2481263"/>
          <p14:tracePt t="20786" x="1930400" y="2506663"/>
          <p14:tracePt t="20787" x="1930400" y="2522538"/>
          <p14:tracePt t="20807" x="1930400" y="2540000"/>
          <p14:tracePt t="20826" x="1930400" y="2557463"/>
          <p14:tracePt t="20845" x="1930400" y="2616200"/>
          <p14:tracePt t="20865" x="1930400" y="2633663"/>
          <p14:tracePt t="20884" x="1930400" y="2674938"/>
          <p14:tracePt t="20885" x="1930400" y="2692400"/>
          <p14:tracePt t="20904" x="1930400" y="2735263"/>
          <p14:tracePt t="20943" x="1930400" y="2794000"/>
          <p14:tracePt t="20944" x="1930400" y="2870200"/>
          <p14:tracePt t="20979" x="1930400" y="2913063"/>
          <p14:tracePt t="20980" x="1930400" y="2946400"/>
          <p14:tracePt t="20999" x="1930400" y="2971800"/>
          <p14:tracePt t="21019" x="1930400" y="2989263"/>
          <p14:tracePt t="21056" x="1930400" y="3005138"/>
          <p14:tracePt t="21057" x="1930400" y="3030538"/>
          <p14:tracePt t="21075" x="1930400" y="3065463"/>
          <p14:tracePt t="21094" x="1930400" y="3106738"/>
          <p14:tracePt t="21095" x="1930400" y="3124200"/>
          <p14:tracePt t="21114" x="1930400" y="3167063"/>
          <p14:tracePt t="21134" x="1912938" y="3225800"/>
          <p14:tracePt t="21135" x="1912938" y="3259138"/>
          <p14:tracePt t="21154" x="1897063" y="3302000"/>
          <p14:tracePt t="21193" x="1897063" y="3344863"/>
          <p14:tracePt t="21194" x="1879600" y="3395663"/>
          <p14:tracePt t="21212" x="1879600" y="3421063"/>
          <p14:tracePt t="21232" x="1879600" y="3454400"/>
          <p14:tracePt t="21252" x="1879600" y="3479800"/>
          <p14:tracePt t="21271" x="1879600" y="3513138"/>
          <p14:tracePt t="21290" x="1879600" y="3538538"/>
          <p14:tracePt t="21310" x="1879600" y="3573463"/>
          <p14:tracePt t="21329" x="1871663" y="3598863"/>
          <p14:tracePt t="21329" x="1871663" y="3614738"/>
          <p14:tracePt t="21349" x="1871663" y="3632200"/>
          <p14:tracePt t="21369" x="1871663" y="3675063"/>
          <p14:tracePt t="21370" x="1871663" y="3690938"/>
          <p14:tracePt t="21391" x="1854200" y="3733800"/>
          <p14:tracePt t="21410" x="1854200" y="3792538"/>
          <p14:tracePt t="21446" x="1854200" y="3843338"/>
          <p14:tracePt t="21447" x="1854200" y="3903663"/>
          <p14:tracePt t="21466" x="1854200" y="3929063"/>
          <p14:tracePt t="21467" x="1854200" y="3944938"/>
          <p14:tracePt t="21486" x="1854200" y="3970338"/>
          <p14:tracePt t="21505" x="1854200" y="4005263"/>
          <p14:tracePt t="21525" x="1854200" y="4030663"/>
          <p14:tracePt t="21563" x="1854200" y="4064000"/>
          <p14:tracePt t="21563" x="1854200" y="4097338"/>
          <p14:tracePt t="21583" x="1871663" y="4122738"/>
          <p14:tracePt t="21621" x="1871663" y="4140200"/>
          <p14:tracePt t="21622" x="1879600" y="4157663"/>
          <p14:tracePt t="21659" x="1879600" y="4165600"/>
          <p14:tracePt t="21660" x="1897063" y="4198938"/>
          <p14:tracePt t="21660" x="1897063" y="4224338"/>
          <p14:tracePt t="21679" x="1897063" y="4259263"/>
          <p14:tracePt t="21698" x="1912938" y="4284663"/>
          <p14:tracePt t="21718" x="1912938" y="4318000"/>
          <p14:tracePt t="21737" x="1912938" y="4335463"/>
          <p14:tracePt t="21757" x="1912938" y="4351338"/>
          <p14:tracePt t="21777" x="1912938" y="4394200"/>
          <p14:tracePt t="21796" x="1912938" y="4437063"/>
          <p14:tracePt t="21816" x="1912938" y="4478338"/>
          <p14:tracePt t="21835" x="1912938" y="4495800"/>
          <p14:tracePt t="21854" x="1912938" y="4513263"/>
          <p14:tracePt t="21894" x="1912938" y="4529138"/>
          <p14:tracePt t="21913" x="1912938" y="4538663"/>
          <p14:tracePt t="21951" x="1912938" y="4554538"/>
          <p14:tracePt t="21952" x="1912938" y="4572000"/>
          <p14:tracePt t="21970" x="1912938" y="4589463"/>
          <p14:tracePt t="21990" x="1912938" y="4605338"/>
          <p14:tracePt t="22010" x="1912938" y="4614863"/>
          <p14:tracePt t="22046" x="1912938" y="4630738"/>
          <p14:tracePt t="22065" x="1912938" y="4665663"/>
          <p14:tracePt t="22085" x="1912938" y="4673600"/>
          <p14:tracePt t="22123" x="1912938" y="4691063"/>
          <p14:tracePt t="22123" x="1912938" y="4706938"/>
          <p14:tracePt t="37562" x="1912938" y="4554538"/>
          <p14:tracePt t="37562" x="1955800" y="4198938"/>
          <p14:tracePt t="37582" x="2074863" y="3944938"/>
          <p14:tracePt t="37602" x="2362200" y="3403600"/>
          <p14:tracePt t="37602" x="2573338" y="3124200"/>
          <p14:tracePt t="37621" x="3124200" y="2497138"/>
          <p14:tracePt t="37641" x="4021138" y="1795463"/>
          <p14:tracePt t="37662" x="5529263" y="1049338"/>
          <p14:tracePt t="37681" x="6646863" y="762000"/>
          <p14:tracePt t="37700" x="8737600" y="584200"/>
          <p14:tracePt t="37720" x="10337800" y="584200"/>
          <p14:tracePt t="39225" x="9609138" y="3649663"/>
          <p14:tracePt t="39245" x="5722938" y="2438400"/>
          <p14:tracePt t="39264" x="4106863" y="2108200"/>
          <p14:tracePt t="39283" x="2540000" y="1930400"/>
          <p14:tracePt t="39284" x="1973263" y="1930400"/>
          <p14:tracePt t="39303" x="1430338" y="1930400"/>
          <p14:tracePt t="39325" x="1150938" y="1938338"/>
          <p14:tracePt t="39326" x="1016000" y="1973263"/>
          <p14:tracePt t="39345" x="896938" y="2014538"/>
          <p14:tracePt t="39364" x="855663" y="2032000"/>
          <p14:tracePt t="39383" x="855663" y="2049463"/>
          <p14:tracePt t="39403" x="881063" y="2065338"/>
          <p14:tracePt t="39422" x="1058863" y="2090738"/>
          <p14:tracePt t="39442" x="1227138" y="2151063"/>
          <p14:tracePt t="39462" x="1465263" y="2286000"/>
          <p14:tracePt t="39481" x="1600200" y="2379663"/>
          <p14:tracePt t="39520" x="1643063" y="2438400"/>
          <p14:tracePt t="39520" x="1643063" y="2506663"/>
          <p14:tracePt t="39560" x="1506538" y="2557463"/>
          <p14:tracePt t="39560" x="1270000" y="2582863"/>
          <p14:tracePt t="39580" x="1135063" y="2582863"/>
          <p14:tracePt t="39599" x="1016000" y="2540000"/>
          <p14:tracePt t="39618" x="998538" y="2463800"/>
          <p14:tracePt t="39638" x="1016000" y="2387600"/>
          <p14:tracePt t="39657" x="1346200" y="2243138"/>
          <p14:tracePt t="39677" x="1735138" y="2133600"/>
          <p14:tracePt t="39696" x="2420938" y="2032000"/>
          <p14:tracePt t="39735" x="2776538" y="2032000"/>
          <p14:tracePt t="39736" x="2928938" y="2032000"/>
          <p14:tracePt t="39737" x="3005138" y="2032000"/>
          <p14:tracePt t="39773" x="3090863" y="2065338"/>
          <p14:tracePt t="39774" x="3124200" y="2108200"/>
          <p14:tracePt t="39794" x="3124200" y="2252663"/>
          <p14:tracePt t="39832" x="3081338" y="2379663"/>
          <p14:tracePt t="39832" x="3014663" y="2463800"/>
          <p14:tracePt t="39833" x="2989263" y="2522538"/>
          <p14:tracePt t="39870" x="2928938" y="2616200"/>
          <p14:tracePt t="39871" x="2895600" y="2692400"/>
          <p14:tracePt t="39908" x="2895600" y="2735263"/>
          <p14:tracePt t="39909" x="2971800" y="2751138"/>
          <p14:tracePt t="39946" x="3225800" y="2700338"/>
          <p14:tracePt t="39947" x="3733800" y="2557463"/>
          <p14:tracePt t="39966" x="4140200" y="2463800"/>
          <p14:tracePt t="39985" x="4351338" y="2446338"/>
          <p14:tracePt t="40005" x="4605338" y="2438400"/>
          <p14:tracePt t="40025" x="4665663" y="2438400"/>
          <p14:tracePt t="40044" x="4691063" y="2481263"/>
          <p14:tracePt t="40063" x="4691063" y="2522538"/>
          <p14:tracePt t="40082" x="4673600" y="2573338"/>
          <p14:tracePt t="40102" x="4589463" y="2641600"/>
          <p14:tracePt t="40122" x="4538663" y="2674938"/>
          <p14:tracePt t="40160" x="4529138" y="2692400"/>
          <p14:tracePt t="40161" x="4513263" y="2692400"/>
          <p14:tracePt t="40198" x="4513263" y="2659063"/>
          <p14:tracePt t="40216" x="4554538" y="2633663"/>
          <p14:tracePt t="40236" x="4605338" y="2582863"/>
          <p14:tracePt t="40255" x="4724400" y="2557463"/>
          <p14:tracePt t="40275" x="4783138" y="2540000"/>
          <p14:tracePt t="40294" x="4859338" y="2540000"/>
          <p14:tracePt t="40332" x="4884738" y="2540000"/>
          <p14:tracePt t="40334" x="4902200" y="2540000"/>
          <p14:tracePt t="40334" x="4902200" y="2557463"/>
          <p14:tracePt t="40370" x="4919663" y="2557463"/>
          <p14:tracePt t="40426" x="4902200" y="2540000"/>
          <p14:tracePt t="40465" x="4884738" y="2522538"/>
          <p14:tracePt t="40503" x="4902200" y="2522538"/>
          <p14:tracePt t="40521" x="4945063" y="2540000"/>
          <p14:tracePt t="40560" x="4978400" y="2573338"/>
          <p14:tracePt t="40561" x="4986338" y="2633663"/>
          <p14:tracePt t="40581" x="4986338" y="2641600"/>
          <p14:tracePt t="40601" x="4986338" y="2659063"/>
          <p14:tracePt t="40620" x="4986338" y="2674938"/>
          <p14:tracePt t="42627" x="4960938" y="2674938"/>
          <p14:tracePt t="42646" x="4945063" y="2659063"/>
          <p14:tracePt t="42667" x="4927600" y="2641600"/>
          <p14:tracePt t="42686" x="4919663" y="2641600"/>
          <p14:tracePt t="42744" x="4902200" y="2641600"/>
          <p14:tracePt t="42781" x="4902200" y="2633663"/>
          <p14:tracePt t="42801" x="4868863" y="2616200"/>
          <p14:tracePt t="42820" x="4826000" y="2598738"/>
          <p14:tracePt t="42839" x="4792663" y="2573338"/>
          <p14:tracePt t="42860" x="4749800" y="2557463"/>
          <p14:tracePt t="42878" x="4732338" y="2540000"/>
          <p14:tracePt t="42898" x="4724400" y="2540000"/>
          <p14:tracePt t="42960" x="4706938" y="2540000"/>
          <p14:tracePt t="42978" x="4691063" y="2540000"/>
          <p14:tracePt t="43016" x="4673600" y="2540000"/>
          <p14:tracePt t="43074" x="4665663" y="2540000"/>
          <p14:tracePt t="43075" x="4630738" y="2522538"/>
          <p14:tracePt t="43093" x="4614863" y="2506663"/>
          <p14:tracePt t="43112" x="4605338" y="2506663"/>
          <p14:tracePt t="43133" x="4572000" y="2497138"/>
          <p14:tracePt t="43172" x="4554538" y="2497138"/>
          <p14:tracePt t="43172" x="4538663" y="2497138"/>
          <p14:tracePt t="43192" x="4529138" y="2481263"/>
          <p14:tracePt t="43211" x="4513263" y="2481263"/>
          <p14:tracePt t="43230" x="4470400" y="2463800"/>
          <p14:tracePt t="43250" x="4437063" y="2446338"/>
          <p14:tracePt t="43269" x="4394200" y="2446338"/>
          <p14:tracePt t="43289" x="4360863" y="2438400"/>
          <p14:tracePt t="43309" x="4351338" y="2438400"/>
          <p14:tracePt t="43346" x="4300538" y="2420938"/>
          <p14:tracePt t="43347" x="4275138" y="2420938"/>
          <p14:tracePt t="43366" x="4259263" y="2405063"/>
          <p14:tracePt t="43366" x="4224338" y="2405063"/>
          <p14:tracePt t="43386" x="4216400" y="2387600"/>
          <p14:tracePt t="43405" x="4165600" y="2379663"/>
          <p14:tracePt t="43425" x="4097338" y="2344738"/>
          <p14:tracePt t="43445" x="4046538" y="2328863"/>
          <p14:tracePt t="43464" x="4005263" y="2319338"/>
          <p14:tracePt t="43484" x="3987800" y="2319338"/>
          <p14:tracePt t="43504" x="3970338" y="2319338"/>
          <p14:tracePt t="43767" x="3987800" y="2319338"/>
          <p14:tracePt t="43893" x="4005263" y="2319338"/>
          <p14:tracePt t="43966" x="4021138" y="2319338"/>
          <p14:tracePt t="44004" x="4030663" y="2319338"/>
          <p14:tracePt t="44025" x="4064000" y="2319338"/>
          <p14:tracePt t="44062" x="4097338" y="2319338"/>
          <p14:tracePt t="44062" x="4140200" y="2319338"/>
          <p14:tracePt t="44081" x="4157663" y="2319338"/>
          <p14:tracePt t="44101" x="4183063" y="2319338"/>
          <p14:tracePt t="44120" x="4224338" y="2319338"/>
          <p14:tracePt t="44142" x="4241800" y="2319338"/>
          <p14:tracePt t="44143" x="4259263" y="2319338"/>
          <p14:tracePt t="44161" x="4284663" y="2319338"/>
          <p14:tracePt t="44179" x="4318000" y="2319338"/>
          <p14:tracePt t="44199" x="4335463" y="2319338"/>
          <p14:tracePt t="44219" x="4351338" y="2319338"/>
          <p14:tracePt t="44238" x="4360863" y="2319338"/>
          <p14:tracePt t="44239" x="4376738" y="2319338"/>
          <p14:tracePt t="44259" x="4394200" y="2319338"/>
          <p14:tracePt t="44296" x="4419600" y="2319338"/>
          <p14:tracePt t="44297" x="4437063" y="2319338"/>
          <p14:tracePt t="44316" x="4452938" y="2319338"/>
          <p14:tracePt t="44598" x="4470400" y="2319338"/>
          <p14:tracePt t="44941" x="4452938" y="2319338"/>
          <p14:tracePt t="44960" x="4419600" y="2319338"/>
          <p14:tracePt t="49163" x="4470400" y="2420938"/>
          <p14:tracePt t="49182" x="4572000" y="2659063"/>
          <p14:tracePt t="49202" x="4902200" y="3479800"/>
          <p14:tracePt t="49221" x="5410200" y="49450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2751F-F9EB-192D-DC05-8625837D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CA" sz="3600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77632-E91C-8AAC-EC0E-11D6A5DC2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292492"/>
            <a:ext cx="5760720" cy="331927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374151"/>
                </a:solidFill>
                <a:latin typeface="Söhne"/>
              </a:rPr>
              <a:t>Persistent range indexes</a:t>
            </a:r>
          </a:p>
          <a:p>
            <a:pPr marL="571500" lvl="1" indent="-342900">
              <a:lnSpc>
                <a:spcPct val="100000"/>
              </a:lnSpc>
            </a:pPr>
            <a:r>
              <a:rPr lang="en-CA" dirty="0" err="1">
                <a:solidFill>
                  <a:srgbClr val="374151"/>
                </a:solidFill>
                <a:latin typeface="Söhne"/>
              </a:rPr>
              <a:t>FastFair</a:t>
            </a:r>
            <a:endParaRPr lang="en-CA" dirty="0">
              <a:solidFill>
                <a:srgbClr val="374151"/>
              </a:solidFill>
              <a:latin typeface="Söhne"/>
            </a:endParaRPr>
          </a:p>
          <a:p>
            <a:pPr marL="571500" lvl="1" indent="-342900">
              <a:lnSpc>
                <a:spcPct val="100000"/>
              </a:lnSpc>
            </a:pPr>
            <a:r>
              <a:rPr lang="en-CA" dirty="0" err="1">
                <a:solidFill>
                  <a:srgbClr val="374151"/>
                </a:solidFill>
                <a:latin typeface="Söhne"/>
              </a:rPr>
              <a:t>BzTree</a:t>
            </a:r>
            <a:endParaRPr lang="en-CA" dirty="0">
              <a:solidFill>
                <a:srgbClr val="374151"/>
              </a:solidFill>
              <a:latin typeface="Söhne"/>
            </a:endParaRPr>
          </a:p>
          <a:p>
            <a:pPr marL="571500" lvl="1" indent="-342900">
              <a:lnSpc>
                <a:spcPct val="100000"/>
              </a:lnSpc>
            </a:pPr>
            <a:r>
              <a:rPr lang="en-CA" dirty="0">
                <a:solidFill>
                  <a:srgbClr val="374151"/>
                </a:solidFill>
                <a:latin typeface="Söhne"/>
              </a:rPr>
              <a:t>FP-Tree</a:t>
            </a:r>
          </a:p>
          <a:p>
            <a:pPr marL="571500" lvl="1" indent="-342900">
              <a:lnSpc>
                <a:spcPct val="100000"/>
              </a:lnSpc>
            </a:pPr>
            <a:r>
              <a:rPr lang="en-CA" dirty="0">
                <a:solidFill>
                  <a:srgbClr val="374151"/>
                </a:solidFill>
                <a:latin typeface="Söhne"/>
              </a:rPr>
              <a:t>PDL-ART.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374151"/>
                </a:solidFill>
                <a:latin typeface="Söhne"/>
              </a:rPr>
              <a:t>Performance Limiting factors of NVM index</a:t>
            </a:r>
          </a:p>
          <a:p>
            <a:pPr marL="571500" lvl="1" indent="-342900">
              <a:lnSpc>
                <a:spcPct val="100000"/>
              </a:lnSpc>
            </a:pPr>
            <a:r>
              <a:rPr lang="en-CA" dirty="0">
                <a:solidFill>
                  <a:srgbClr val="374151"/>
                </a:solidFill>
                <a:latin typeface="Söhne"/>
              </a:rPr>
              <a:t>Limited bandwidth</a:t>
            </a:r>
          </a:p>
          <a:p>
            <a:pPr marL="571500" lvl="1" indent="-342900">
              <a:lnSpc>
                <a:spcPct val="100000"/>
              </a:lnSpc>
            </a:pPr>
            <a:r>
              <a:rPr lang="en-CA" dirty="0">
                <a:solidFill>
                  <a:srgbClr val="374151"/>
                </a:solidFill>
                <a:latin typeface="Söhne"/>
              </a:rPr>
              <a:t>High latency</a:t>
            </a:r>
          </a:p>
          <a:p>
            <a:pPr>
              <a:lnSpc>
                <a:spcPct val="100000"/>
              </a:lnSpc>
            </a:pPr>
            <a:endParaRPr lang="en-CA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4595C-8156-7A81-12D5-7F8C89BAA7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7BCD0-9E74-9FE1-0DB6-73AF70FDF9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PAC TREE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EC5CF9-6797-9964-B3A6-001CC8D7E728}"/>
              </a:ext>
            </a:extLst>
          </p:cNvPr>
          <p:cNvSpPr txBox="1">
            <a:spLocks/>
          </p:cNvSpPr>
          <p:nvPr/>
        </p:nvSpPr>
        <p:spPr>
          <a:xfrm>
            <a:off x="5449824" y="2292492"/>
            <a:ext cx="5760720" cy="33192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374151"/>
                </a:solidFill>
                <a:latin typeface="Söhne"/>
              </a:rPr>
              <a:t>Proposition</a:t>
            </a:r>
          </a:p>
          <a:p>
            <a:pPr marL="571500" lvl="1" indent="-342900"/>
            <a:r>
              <a:rPr lang="en-CA" dirty="0">
                <a:solidFill>
                  <a:srgbClr val="374151"/>
                </a:solidFill>
                <a:latin typeface="Söhne"/>
              </a:rPr>
              <a:t>Access data in a packed fashion to save the limited NVM bandwidth</a:t>
            </a:r>
          </a:p>
          <a:p>
            <a:pPr marL="571500" lvl="1" indent="-342900"/>
            <a:r>
              <a:rPr lang="en-CA" dirty="0">
                <a:solidFill>
                  <a:srgbClr val="374151"/>
                </a:solidFill>
                <a:latin typeface="Söhne"/>
              </a:rPr>
              <a:t>Exploit asynchronous concurrency control to decouple the long NVM latency from the critical path.</a:t>
            </a:r>
          </a:p>
          <a:p>
            <a:pPr marL="571500" lvl="1" indent="-342900">
              <a:lnSpc>
                <a:spcPct val="100000"/>
              </a:lnSpc>
            </a:pPr>
            <a:endParaRPr lang="en-CA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34EB942-CC8F-61A6-31C4-1DD51092BB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306E04-E354-B918-EB67-0535758F0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456" y="1510855"/>
            <a:ext cx="3841229" cy="4408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6758924"/>
      </p:ext>
    </p:extLst>
  </p:cSld>
  <p:clrMapOvr>
    <a:masterClrMapping/>
  </p:clrMapOvr>
  <p:transition spd="slow" advClick="0" advTm="3005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White DNA structure">
            <a:extLst>
              <a:ext uri="{FF2B5EF4-FFF2-40B4-BE49-F238E27FC236}">
                <a16:creationId xmlns:a16="http://schemas.microsoft.com/office/drawing/2014/main" id="{7F21F877-E428-8BB2-045F-D9FA57744C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1564455"/>
            <a:ext cx="9144000" cy="38862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3924A06-2533-68FE-6815-A6208AD9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cap="none" spc="300" dirty="0">
                <a:latin typeface="+mj-lt"/>
                <a:ea typeface="+mj-ea"/>
                <a:cs typeface="Posterama" panose="020B0504020200020000" pitchFamily="34" charset="0"/>
              </a:rPr>
              <a:t>PAC Guidelines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D3FE44-803A-0FCA-D29B-EB40225C3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8923" y="3892850"/>
            <a:ext cx="1685110" cy="1322555"/>
          </a:xfrm>
        </p:spPr>
        <p:txBody>
          <a:bodyPr/>
          <a:lstStyle/>
          <a:p>
            <a:r>
              <a:rPr lang="en-US" b="1" cap="none" dirty="0"/>
              <a:t>P</a:t>
            </a:r>
            <a:r>
              <a:rPr lang="en-US" cap="none" dirty="0"/>
              <a:t>acked </a:t>
            </a:r>
          </a:p>
          <a:p>
            <a:r>
              <a:rPr lang="en-US" b="1" cap="none" dirty="0"/>
              <a:t>A</a:t>
            </a:r>
            <a:r>
              <a:rPr lang="en-US" cap="none" dirty="0"/>
              <a:t>synchronous </a:t>
            </a:r>
          </a:p>
          <a:p>
            <a:r>
              <a:rPr lang="en-US" b="1" cap="none" dirty="0"/>
              <a:t>C</a:t>
            </a:r>
            <a:r>
              <a:rPr lang="en-US" cap="none" dirty="0"/>
              <a:t>oncurrency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1CC5945-0F00-6DAE-93AD-BA7FCF1D1F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17010"/>
      </p:ext>
    </p:extLst>
  </p:cSld>
  <p:clrMapOvr>
    <a:masterClrMapping/>
  </p:clrMapOvr>
  <p:transition spd="slow" advClick="0" advTm="2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E31DF-7A65-925F-3A83-F62DFCE2A22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z="1200" cap="none" spc="300" dirty="0">
                <a:latin typeface="+mj-lt"/>
                <a:ea typeface="+mj-ea"/>
                <a:cs typeface="Posterama" panose="020B0504020200020000" pitchFamily="34" charset="0"/>
              </a:rPr>
              <a:t>PAC GUIDELINES</a:t>
            </a:r>
            <a:endParaRPr lang="en-US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DDCD-707A-A5D7-B2C6-B463856CE2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06663" y="6052098"/>
            <a:ext cx="457200" cy="184150"/>
          </a:xfrm>
        </p:spPr>
        <p:txBody>
          <a:bodyPr/>
          <a:lstStyle/>
          <a:p>
            <a:fld id="{75DF2D63-3FF5-D547-96B9-BE9CCD1ABA5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310BBA-AD13-15C0-6790-C51E76C19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208" y="654048"/>
            <a:ext cx="7900527" cy="424117"/>
          </a:xfrm>
        </p:spPr>
        <p:txBody>
          <a:bodyPr/>
          <a:lstStyle/>
          <a:p>
            <a:pPr marL="0" indent="0">
              <a:buNone/>
            </a:pPr>
            <a:r>
              <a:rPr lang="en-US" sz="2400" i="1" dirty="0">
                <a:latin typeface="Söhne"/>
              </a:rPr>
              <a:t>Lookup operation should consume minimal NVM bandwidth</a:t>
            </a:r>
          </a:p>
          <a:p>
            <a:endParaRPr lang="en-C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C3DD27-FCBF-2A97-9BC8-887CDB9E3214}"/>
              </a:ext>
            </a:extLst>
          </p:cNvPr>
          <p:cNvSpPr/>
          <p:nvPr/>
        </p:nvSpPr>
        <p:spPr>
          <a:xfrm>
            <a:off x="1856617" y="2380965"/>
            <a:ext cx="1268819" cy="3615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20D041-BEC2-491F-FE58-BDC08793BAF6}"/>
              </a:ext>
            </a:extLst>
          </p:cNvPr>
          <p:cNvSpPr/>
          <p:nvPr/>
        </p:nvSpPr>
        <p:spPr>
          <a:xfrm>
            <a:off x="3773754" y="2257648"/>
            <a:ext cx="1268819" cy="3615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CC04EB-DA03-7E60-D3EA-D2078B12F6D4}"/>
              </a:ext>
            </a:extLst>
          </p:cNvPr>
          <p:cNvSpPr/>
          <p:nvPr/>
        </p:nvSpPr>
        <p:spPr>
          <a:xfrm>
            <a:off x="3087579" y="3172675"/>
            <a:ext cx="1268819" cy="3615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82A788-D2E5-2985-FF19-156236C22897}"/>
              </a:ext>
            </a:extLst>
          </p:cNvPr>
          <p:cNvSpPr/>
          <p:nvPr/>
        </p:nvSpPr>
        <p:spPr>
          <a:xfrm>
            <a:off x="5004716" y="3170589"/>
            <a:ext cx="1268819" cy="3615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521FBA-BD0F-8510-C797-08BD2D2C40C5}"/>
              </a:ext>
            </a:extLst>
          </p:cNvPr>
          <p:cNvSpPr/>
          <p:nvPr/>
        </p:nvSpPr>
        <p:spPr>
          <a:xfrm>
            <a:off x="2792283" y="1624647"/>
            <a:ext cx="1268819" cy="3615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63ECA7-23B3-2119-3A4D-ACF8ED5F9F29}"/>
              </a:ext>
            </a:extLst>
          </p:cNvPr>
          <p:cNvSpPr/>
          <p:nvPr/>
        </p:nvSpPr>
        <p:spPr>
          <a:xfrm>
            <a:off x="1222208" y="3170589"/>
            <a:ext cx="1268819" cy="3615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4142FE-020D-2F79-C455-F28F20CD109C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2491027" y="1993192"/>
            <a:ext cx="301256" cy="3877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583C9A-CB06-BF80-D579-9E67BEE65506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4009170" y="1972569"/>
            <a:ext cx="398994" cy="2850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29FF5D-3BF1-DF6F-453C-AE8331B8933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087579" y="2742471"/>
            <a:ext cx="634410" cy="4302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C7E475-2166-6590-7DCD-B3714008A601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1856618" y="2732690"/>
            <a:ext cx="0" cy="4378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B814DB-2FBE-87C6-B581-9DE70C061978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5042573" y="2619154"/>
            <a:ext cx="596553" cy="5514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81904DB-92F1-8ED4-151D-B5B4FC121462}"/>
              </a:ext>
            </a:extLst>
          </p:cNvPr>
          <p:cNvSpPr txBox="1"/>
          <p:nvPr/>
        </p:nvSpPr>
        <p:spPr>
          <a:xfrm>
            <a:off x="2958859" y="1593082"/>
            <a:ext cx="935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latin typeface="Söhne"/>
              </a:rPr>
              <a:t>AAD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A3B112-12AA-BEB1-7D1C-FFD289F9FED8}"/>
              </a:ext>
            </a:extLst>
          </p:cNvPr>
          <p:cNvSpPr txBox="1"/>
          <p:nvPr/>
        </p:nvSpPr>
        <p:spPr>
          <a:xfrm>
            <a:off x="2070235" y="2332580"/>
            <a:ext cx="935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latin typeface="Söhne"/>
              </a:rPr>
              <a:t>AAC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5EF2D38-BCC6-B7DB-92BE-364964AE61F0}"/>
              </a:ext>
            </a:extLst>
          </p:cNvPr>
          <p:cNvSpPr txBox="1"/>
          <p:nvPr/>
        </p:nvSpPr>
        <p:spPr>
          <a:xfrm>
            <a:off x="3970785" y="2257648"/>
            <a:ext cx="935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latin typeface="Söhne"/>
              </a:rPr>
              <a:t>BCA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B0F9CC-D864-4CDE-755A-356DE2BB343C}"/>
              </a:ext>
            </a:extLst>
          </p:cNvPr>
          <p:cNvSpPr txBox="1"/>
          <p:nvPr/>
        </p:nvSpPr>
        <p:spPr>
          <a:xfrm>
            <a:off x="3223702" y="3151287"/>
            <a:ext cx="935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latin typeface="Söhne"/>
              </a:rPr>
              <a:t>AAC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A520979-CD0B-B757-0A9D-0E1E07AD830F}"/>
              </a:ext>
            </a:extLst>
          </p:cNvPr>
          <p:cNvSpPr txBox="1"/>
          <p:nvPr/>
        </p:nvSpPr>
        <p:spPr>
          <a:xfrm>
            <a:off x="1358331" y="3132717"/>
            <a:ext cx="935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latin typeface="Söhne"/>
              </a:rPr>
              <a:t>AAA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8E66ADE-014D-D2F6-32C3-2C473D32B671}"/>
              </a:ext>
            </a:extLst>
          </p:cNvPr>
          <p:cNvSpPr txBox="1"/>
          <p:nvPr/>
        </p:nvSpPr>
        <p:spPr>
          <a:xfrm>
            <a:off x="5172471" y="3129425"/>
            <a:ext cx="935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latin typeface="Söhne"/>
              </a:rPr>
              <a:t>AAD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E13F3D-A400-C9BB-3748-F93A9CA38206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491027" y="3351342"/>
            <a:ext cx="596552" cy="20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259E169-025B-AF28-6B45-561E668BAB0F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4356398" y="3351342"/>
            <a:ext cx="648318" cy="20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47685C9-BF7B-57B2-CC50-18DCF8C45965}"/>
              </a:ext>
            </a:extLst>
          </p:cNvPr>
          <p:cNvSpPr txBox="1"/>
          <p:nvPr/>
        </p:nvSpPr>
        <p:spPr>
          <a:xfrm>
            <a:off x="6138133" y="2701082"/>
            <a:ext cx="270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600" dirty="0">
                <a:latin typeface="Söhne"/>
              </a:rPr>
              <a:t>…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C678C0-467B-034F-3ABF-347B654D4BFC}"/>
              </a:ext>
            </a:extLst>
          </p:cNvPr>
          <p:cNvSpPr txBox="1"/>
          <p:nvPr/>
        </p:nvSpPr>
        <p:spPr>
          <a:xfrm>
            <a:off x="1021532" y="1572459"/>
            <a:ext cx="1122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u="sng" dirty="0">
                <a:latin typeface="Söhne"/>
              </a:rPr>
              <a:t>B+ -Tree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8AF138-0757-101F-9098-FAE0E3300352}"/>
              </a:ext>
            </a:extLst>
          </p:cNvPr>
          <p:cNvSpPr txBox="1"/>
          <p:nvPr/>
        </p:nvSpPr>
        <p:spPr>
          <a:xfrm>
            <a:off x="1217696" y="4189919"/>
            <a:ext cx="730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u="sng" dirty="0" err="1">
                <a:latin typeface="Söhne"/>
              </a:rPr>
              <a:t>Trie</a:t>
            </a:r>
            <a:endParaRPr lang="en-CA" sz="2000" u="sng" dirty="0">
              <a:latin typeface="Söhne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A43D7C8-1C67-2D24-E68C-8CD633B56C28}"/>
              </a:ext>
            </a:extLst>
          </p:cNvPr>
          <p:cNvSpPr/>
          <p:nvPr/>
        </p:nvSpPr>
        <p:spPr>
          <a:xfrm>
            <a:off x="2615609" y="4568049"/>
            <a:ext cx="730104" cy="3615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67F5268-2D67-C3E4-8406-30837992062D}"/>
              </a:ext>
            </a:extLst>
          </p:cNvPr>
          <p:cNvSpPr/>
          <p:nvPr/>
        </p:nvSpPr>
        <p:spPr>
          <a:xfrm>
            <a:off x="3355783" y="4568049"/>
            <a:ext cx="376276" cy="3615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8600A86-1758-CAD9-2212-1A7C5B07607B}"/>
              </a:ext>
            </a:extLst>
          </p:cNvPr>
          <p:cNvSpPr txBox="1"/>
          <p:nvPr/>
        </p:nvSpPr>
        <p:spPr>
          <a:xfrm>
            <a:off x="2642189" y="4543142"/>
            <a:ext cx="1148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latin typeface="Söhne"/>
              </a:rPr>
              <a:t>A </a:t>
            </a:r>
            <a:r>
              <a:rPr lang="en-CA" sz="2000" spc="300" dirty="0" err="1">
                <a:latin typeface="Söhne"/>
              </a:rPr>
              <a:t>A</a:t>
            </a:r>
            <a:r>
              <a:rPr lang="en-CA" sz="2000" spc="300" dirty="0">
                <a:latin typeface="Söhne"/>
              </a:rPr>
              <a:t>   B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C1AACD-F1D7-78F0-0B28-6000CA18687B}"/>
              </a:ext>
            </a:extLst>
          </p:cNvPr>
          <p:cNvSpPr/>
          <p:nvPr/>
        </p:nvSpPr>
        <p:spPr>
          <a:xfrm>
            <a:off x="3917428" y="5317185"/>
            <a:ext cx="376276" cy="3615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81159B2-173C-4B98-52B6-8705968AF322}"/>
              </a:ext>
            </a:extLst>
          </p:cNvPr>
          <p:cNvSpPr/>
          <p:nvPr/>
        </p:nvSpPr>
        <p:spPr>
          <a:xfrm>
            <a:off x="4077990" y="6023198"/>
            <a:ext cx="376276" cy="3615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BDF7C47-6F37-9DE6-5264-DFDAC33EEEB3}"/>
              </a:ext>
            </a:extLst>
          </p:cNvPr>
          <p:cNvSpPr/>
          <p:nvPr/>
        </p:nvSpPr>
        <p:spPr>
          <a:xfrm>
            <a:off x="1821650" y="5317185"/>
            <a:ext cx="376276" cy="3615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CACB92C-D810-B05E-C9F0-3E5C31BA0A1D}"/>
              </a:ext>
            </a:extLst>
          </p:cNvPr>
          <p:cNvSpPr/>
          <p:nvPr/>
        </p:nvSpPr>
        <p:spPr>
          <a:xfrm>
            <a:off x="2206817" y="5317185"/>
            <a:ext cx="376276" cy="3615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B917FE5-F38E-2B99-65FF-95DF184BA48A}"/>
              </a:ext>
            </a:extLst>
          </p:cNvPr>
          <p:cNvSpPr/>
          <p:nvPr/>
        </p:nvSpPr>
        <p:spPr>
          <a:xfrm>
            <a:off x="2582583" y="5317185"/>
            <a:ext cx="376276" cy="3615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2EDF50-308C-EC22-4143-F16F4BDE4587}"/>
              </a:ext>
            </a:extLst>
          </p:cNvPr>
          <p:cNvSpPr txBox="1"/>
          <p:nvPr/>
        </p:nvSpPr>
        <p:spPr>
          <a:xfrm>
            <a:off x="1800714" y="5297883"/>
            <a:ext cx="1158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latin typeface="Söhne"/>
              </a:rPr>
              <a:t>A  C  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4F9AEB3-D66C-9EAF-808B-5B0EF2434526}"/>
              </a:ext>
            </a:extLst>
          </p:cNvPr>
          <p:cNvSpPr txBox="1"/>
          <p:nvPr/>
        </p:nvSpPr>
        <p:spPr>
          <a:xfrm>
            <a:off x="4009170" y="5305381"/>
            <a:ext cx="19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300" dirty="0">
                <a:latin typeface="Söhne"/>
              </a:rPr>
              <a:t>C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E68479-0582-BD27-F103-D46DACD26704}"/>
              </a:ext>
            </a:extLst>
          </p:cNvPr>
          <p:cNvSpPr txBox="1"/>
          <p:nvPr/>
        </p:nvSpPr>
        <p:spPr>
          <a:xfrm>
            <a:off x="4084275" y="5996469"/>
            <a:ext cx="37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spc="300" dirty="0">
                <a:latin typeface="Söhne"/>
              </a:rPr>
              <a:t>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A025D4B-6846-12E0-EE1F-C8DA06FC364E}"/>
              </a:ext>
            </a:extLst>
          </p:cNvPr>
          <p:cNvSpPr txBox="1"/>
          <p:nvPr/>
        </p:nvSpPr>
        <p:spPr>
          <a:xfrm>
            <a:off x="4562766" y="5314546"/>
            <a:ext cx="270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spc="600" dirty="0">
                <a:latin typeface="Söhne"/>
              </a:rPr>
              <a:t>…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0131FAA-8774-A021-D98B-D9C76D2DB731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3732059" y="4929555"/>
            <a:ext cx="373507" cy="3876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C89DFAE-C4E2-4990-25FB-51F01ABF903C}"/>
              </a:ext>
            </a:extLst>
          </p:cNvPr>
          <p:cNvCxnSpPr>
            <a:cxnSpLocks/>
            <a:endCxn id="73" idx="0"/>
          </p:cNvCxnSpPr>
          <p:nvPr/>
        </p:nvCxnSpPr>
        <p:spPr>
          <a:xfrm flipH="1">
            <a:off x="2379787" y="4929343"/>
            <a:ext cx="233133" cy="3685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90F62B8-A2AE-3213-3C02-97BA00F9DAE6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266128" y="5678691"/>
            <a:ext cx="0" cy="3445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00A5D30B-242B-A7B9-160E-9A0904E602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094"/>
          <a:stretch/>
        </p:blipFill>
        <p:spPr>
          <a:xfrm>
            <a:off x="6607145" y="2064123"/>
            <a:ext cx="5235393" cy="29736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1F031B-33F0-3BB9-90DA-21C685AF94B5}"/>
              </a:ext>
            </a:extLst>
          </p:cNvPr>
          <p:cNvSpPr/>
          <p:nvPr/>
        </p:nvSpPr>
        <p:spPr>
          <a:xfrm>
            <a:off x="2699636" y="1533589"/>
            <a:ext cx="1443669" cy="534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87D6D-9BE2-59D4-C293-1B4FB1DFFFB8}"/>
              </a:ext>
            </a:extLst>
          </p:cNvPr>
          <p:cNvSpPr/>
          <p:nvPr/>
        </p:nvSpPr>
        <p:spPr>
          <a:xfrm>
            <a:off x="1769191" y="2293865"/>
            <a:ext cx="1443669" cy="534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DA6567-35DA-55FB-9FF3-677373547906}"/>
              </a:ext>
            </a:extLst>
          </p:cNvPr>
          <p:cNvSpPr/>
          <p:nvPr/>
        </p:nvSpPr>
        <p:spPr>
          <a:xfrm>
            <a:off x="3005901" y="3084322"/>
            <a:ext cx="1426001" cy="534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B8D4AC-234F-3285-2D08-8717B010780E}"/>
              </a:ext>
            </a:extLst>
          </p:cNvPr>
          <p:cNvSpPr txBox="1"/>
          <p:nvPr/>
        </p:nvSpPr>
        <p:spPr>
          <a:xfrm>
            <a:off x="3593268" y="1285943"/>
            <a:ext cx="814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+mj-lt"/>
              </a:rPr>
              <a:t>3 Bytes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6A1332-FC64-D721-2C00-C62A88EB3ACF}"/>
              </a:ext>
            </a:extLst>
          </p:cNvPr>
          <p:cNvSpPr txBox="1"/>
          <p:nvPr/>
        </p:nvSpPr>
        <p:spPr>
          <a:xfrm>
            <a:off x="1679619" y="2043905"/>
            <a:ext cx="814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+mj-lt"/>
              </a:rPr>
              <a:t>3 Bytes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270264-BF17-3B43-986B-D87442FA90F5}"/>
              </a:ext>
            </a:extLst>
          </p:cNvPr>
          <p:cNvSpPr txBox="1"/>
          <p:nvPr/>
        </p:nvSpPr>
        <p:spPr>
          <a:xfrm>
            <a:off x="3848735" y="2849557"/>
            <a:ext cx="814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+mj-lt"/>
              </a:rPr>
              <a:t>3 Bytes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D41CCF-097A-5C6E-CF48-E84B8A445797}"/>
              </a:ext>
            </a:extLst>
          </p:cNvPr>
          <p:cNvSpPr txBox="1"/>
          <p:nvPr/>
        </p:nvSpPr>
        <p:spPr>
          <a:xfrm>
            <a:off x="-1417865" y="3767632"/>
            <a:ext cx="1219876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+mj-lt"/>
              </a:rPr>
              <a:t>Total = 9 bytes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2215C4-4562-EBED-B090-FA8428946EE2}"/>
              </a:ext>
            </a:extLst>
          </p:cNvPr>
          <p:cNvSpPr txBox="1"/>
          <p:nvPr/>
        </p:nvSpPr>
        <p:spPr>
          <a:xfrm>
            <a:off x="-1656871" y="6109578"/>
            <a:ext cx="1219876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+mj-lt"/>
              </a:rPr>
              <a:t>Total = 4 bytes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C5F246-A0FC-F4F1-E77A-76F4E1721336}"/>
              </a:ext>
            </a:extLst>
          </p:cNvPr>
          <p:cNvSpPr/>
          <p:nvPr/>
        </p:nvSpPr>
        <p:spPr>
          <a:xfrm>
            <a:off x="2521099" y="4488605"/>
            <a:ext cx="881864" cy="509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E1A10F-959B-F866-47CD-0267EAB55502}"/>
              </a:ext>
            </a:extLst>
          </p:cNvPr>
          <p:cNvSpPr/>
          <p:nvPr/>
        </p:nvSpPr>
        <p:spPr>
          <a:xfrm>
            <a:off x="1744432" y="5230264"/>
            <a:ext cx="462385" cy="509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425AA9-2518-15B9-D771-7ADB9F7697C5}"/>
              </a:ext>
            </a:extLst>
          </p:cNvPr>
          <p:cNvSpPr/>
          <p:nvPr/>
        </p:nvSpPr>
        <p:spPr>
          <a:xfrm>
            <a:off x="2206817" y="5230264"/>
            <a:ext cx="430550" cy="509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DE46E1-6B7A-56AA-640B-BDB95706D47B}"/>
              </a:ext>
            </a:extLst>
          </p:cNvPr>
          <p:cNvSpPr txBox="1"/>
          <p:nvPr/>
        </p:nvSpPr>
        <p:spPr>
          <a:xfrm>
            <a:off x="4580025" y="1062601"/>
            <a:ext cx="1756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Söhne"/>
              </a:rPr>
              <a:t>Finding ‘AAC’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D716EB-1D9A-E47F-8516-C21A8796056E}"/>
              </a:ext>
            </a:extLst>
          </p:cNvPr>
          <p:cNvSpPr txBox="1"/>
          <p:nvPr/>
        </p:nvSpPr>
        <p:spPr>
          <a:xfrm>
            <a:off x="2769864" y="4195690"/>
            <a:ext cx="814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+mj-lt"/>
              </a:rPr>
              <a:t>2 Bytes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67E936-2C35-7079-4AC9-B02E56039CD1}"/>
              </a:ext>
            </a:extLst>
          </p:cNvPr>
          <p:cNvSpPr txBox="1"/>
          <p:nvPr/>
        </p:nvSpPr>
        <p:spPr>
          <a:xfrm>
            <a:off x="2293997" y="4994818"/>
            <a:ext cx="8148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latin typeface="+mj-lt"/>
              </a:rPr>
              <a:t>2 Bytes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64E4D997-72FA-AD84-25B5-731C27AC3F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2546" y="2191224"/>
            <a:ext cx="266700" cy="2209800"/>
          </a:xfrm>
          <a:prstGeom prst="rect">
            <a:avLst/>
          </a:prstGeom>
          <a:gradFill flip="none" rotWithShape="1">
            <a:gsLst>
              <a:gs pos="60000">
                <a:schemeClr val="bg2">
                  <a:lumMod val="90000"/>
                </a:schemeClr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bg1">
                  <a:lumMod val="85000"/>
                </a:schemeClr>
              </a:gs>
              <a:gs pos="83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</p:spPr>
      </p:pic>
      <p:pic>
        <p:nvPicPr>
          <p:cNvPr id="89" name="Audio 88">
            <a:hlinkClick r:id="" action="ppaction://media"/>
            <a:extLst>
              <a:ext uri="{FF2B5EF4-FFF2-40B4-BE49-F238E27FC236}">
                <a16:creationId xmlns:a16="http://schemas.microsoft.com/office/drawing/2014/main" id="{0E9B01F2-F22C-0103-C379-74E7A7F3199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0285473"/>
      </p:ext>
    </p:extLst>
  </p:cSld>
  <p:clrMapOvr>
    <a:masterClrMapping/>
  </p:clrMapOvr>
  <p:transition spd="slow" advClick="0" advTm="14913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14 0.00532 L 0.25443 0.00463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2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L 0.27396 0.00695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16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9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3" grpId="0" animBg="1"/>
      <p:bldP spid="17" grpId="3"/>
      <p:bldP spid="18" grpId="0"/>
      <p:bldP spid="20" grpId="0"/>
      <p:bldP spid="21" grpId="1" animBg="1"/>
      <p:bldP spid="23" grpId="0" animBg="1"/>
      <p:bldP spid="24" grpId="0" animBg="1"/>
      <p:bldP spid="26" grpId="0" animBg="1"/>
      <p:bldP spid="27" grpId="0" animBg="1"/>
      <p:bldP spid="39" grpId="1"/>
      <p:bldP spid="41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8.1|20.4|30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1.3|17.8|1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6.5|6.3|5.4|5.5|8.1|1.6|2.7|1.1|2.8|7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6|2.5|5.9|2.7|1.1|6.4|5|3.3|5.2|1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1.8|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4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8.5|25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6.7|7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5|11.1|12.3|13.9|3.3|0.5|2.8|9.5|8.9|5.1|6.2|2.1|5.1|9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66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heme/theme1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Discovery_Win32_EF_v4" id="{D94798B6-E450-4518-8015-6EE17CD1412B}" vid="{16A04E6B-C80A-471C-86D6-D49E9EAD76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746342-5E84-430E-9251-61001F208E7A}">
  <ds:schemaRefs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{FAE42DD3-3AD7-4344-A714-E84A6A7E3D09}tf67061901_win32</Template>
  <TotalTime>3309</TotalTime>
  <Words>1005</Words>
  <Application>Microsoft Macintosh PowerPoint</Application>
  <PresentationFormat>Widescreen</PresentationFormat>
  <Paragraphs>217</Paragraphs>
  <Slides>22</Slides>
  <Notes>20</Notes>
  <HiddenSlides>0</HiddenSlides>
  <MMClips>22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Rounded MT Bold</vt:lpstr>
      <vt:lpstr>Calibri</vt:lpstr>
      <vt:lpstr>Daytona Condensed Light</vt:lpstr>
      <vt:lpstr>Posterama</vt:lpstr>
      <vt:lpstr>Söhne</vt:lpstr>
      <vt:lpstr>Times New Roman</vt:lpstr>
      <vt:lpstr>Office Theme</vt:lpstr>
      <vt:lpstr>PACTree: A High Performance Persistent Range Index Using PAC Guidelines</vt:lpstr>
      <vt:lpstr>Index</vt:lpstr>
      <vt:lpstr>Introduction to index Structures </vt:lpstr>
      <vt:lpstr>What is Non-Volatile Memory (NVM)?  </vt:lpstr>
      <vt:lpstr>Intel’s Optane DC Persistent Memory</vt:lpstr>
      <vt:lpstr>What is NUMA? </vt:lpstr>
      <vt:lpstr>Analysis</vt:lpstr>
      <vt:lpstr>PAC Guidelines </vt:lpstr>
      <vt:lpstr>PowerPoint Presentation</vt:lpstr>
      <vt:lpstr>PowerPoint Presentation</vt:lpstr>
      <vt:lpstr>PAC Tree</vt:lpstr>
      <vt:lpstr>PowerPoint Presentation</vt:lpstr>
      <vt:lpstr>PowerPoint Presentation</vt:lpstr>
      <vt:lpstr>Operations</vt:lpstr>
      <vt:lpstr>PowerPoint Presentation</vt:lpstr>
      <vt:lpstr>PowerPoint Presentation</vt:lpstr>
      <vt:lpstr>PowerPoint Presentation</vt:lpstr>
      <vt:lpstr>Evaluations : YCSB  </vt:lpstr>
      <vt:lpstr>Evaluations : Latency  </vt:lpstr>
      <vt:lpstr>CONCLUSION </vt:lpstr>
      <vt:lpstr>References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PACTree: A High Performance Persistent Range Index Using PAC Guidelines</dc:title>
  <dc:creator>Nikhil Chhadikar</dc:creator>
  <cp:lastModifiedBy>Priyanka Bhamare</cp:lastModifiedBy>
  <cp:revision>84</cp:revision>
  <dcterms:created xsi:type="dcterms:W3CDTF">2023-02-05T14:41:35Z</dcterms:created>
  <dcterms:modified xsi:type="dcterms:W3CDTF">2023-02-09T08:12:10Z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